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37" r:id="rId4"/>
    <p:sldMasterId id="2147483954" r:id="rId5"/>
  </p:sldMasterIdLst>
  <p:notesMasterIdLst>
    <p:notesMasterId r:id="rId71"/>
  </p:notesMasterIdLst>
  <p:handoutMasterIdLst>
    <p:handoutMasterId r:id="rId72"/>
  </p:handoutMasterIdLst>
  <p:sldIdLst>
    <p:sldId id="256" r:id="rId6"/>
    <p:sldId id="257" r:id="rId7"/>
    <p:sldId id="1123" r:id="rId8"/>
    <p:sldId id="1036" r:id="rId9"/>
    <p:sldId id="1055" r:id="rId10"/>
    <p:sldId id="1054" r:id="rId11"/>
    <p:sldId id="1037" r:id="rId12"/>
    <p:sldId id="1056" r:id="rId13"/>
    <p:sldId id="1057" r:id="rId14"/>
    <p:sldId id="328" r:id="rId15"/>
    <p:sldId id="1058" r:id="rId16"/>
    <p:sldId id="1124" r:id="rId17"/>
    <p:sldId id="1038" r:id="rId18"/>
    <p:sldId id="278" r:id="rId19"/>
    <p:sldId id="1030" r:id="rId20"/>
    <p:sldId id="1060" r:id="rId21"/>
    <p:sldId id="1061" r:id="rId22"/>
    <p:sldId id="1040" r:id="rId23"/>
    <p:sldId id="1062" r:id="rId24"/>
    <p:sldId id="1063" r:id="rId25"/>
    <p:sldId id="1065" r:id="rId26"/>
    <p:sldId id="1064" r:id="rId27"/>
    <p:sldId id="1066" r:id="rId28"/>
    <p:sldId id="1067" r:id="rId29"/>
    <p:sldId id="1068" r:id="rId30"/>
    <p:sldId id="1041" r:id="rId31"/>
    <p:sldId id="1069" r:id="rId32"/>
    <p:sldId id="1071" r:id="rId33"/>
    <p:sldId id="1072" r:id="rId34"/>
    <p:sldId id="1070" r:id="rId35"/>
    <p:sldId id="1042" r:id="rId36"/>
    <p:sldId id="1073" r:id="rId37"/>
    <p:sldId id="261" r:id="rId38"/>
    <p:sldId id="262" r:id="rId39"/>
    <p:sldId id="1005" r:id="rId40"/>
    <p:sldId id="1043" r:id="rId41"/>
    <p:sldId id="1074" r:id="rId42"/>
    <p:sldId id="1075" r:id="rId43"/>
    <p:sldId id="1076" r:id="rId44"/>
    <p:sldId id="1077" r:id="rId45"/>
    <p:sldId id="1032" r:id="rId46"/>
    <p:sldId id="1050" r:id="rId47"/>
    <p:sldId id="1108" r:id="rId48"/>
    <p:sldId id="1122" r:id="rId49"/>
    <p:sldId id="1109" r:id="rId50"/>
    <p:sldId id="1051" r:id="rId51"/>
    <p:sldId id="1110" r:id="rId52"/>
    <p:sldId id="1111" r:id="rId53"/>
    <p:sldId id="1112" r:id="rId54"/>
    <p:sldId id="1113" r:id="rId55"/>
    <p:sldId id="996" r:id="rId56"/>
    <p:sldId id="1052" r:id="rId57"/>
    <p:sldId id="284" r:id="rId58"/>
    <p:sldId id="972" r:id="rId59"/>
    <p:sldId id="1114" r:id="rId60"/>
    <p:sldId id="1116" r:id="rId61"/>
    <p:sldId id="1117" r:id="rId62"/>
    <p:sldId id="1053" r:id="rId63"/>
    <p:sldId id="970" r:id="rId64"/>
    <p:sldId id="1118" r:id="rId65"/>
    <p:sldId id="1034" r:id="rId66"/>
    <p:sldId id="1119" r:id="rId67"/>
    <p:sldId id="1035" r:id="rId68"/>
    <p:sldId id="259" r:id="rId69"/>
    <p:sldId id="1121" r:id="rId7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5DF58D76-D26E-4A68-B3C4-A43072C1B1E5}">
          <p14:sldIdLst>
            <p14:sldId id="256"/>
            <p14:sldId id="257"/>
          </p14:sldIdLst>
        </p14:section>
        <p14:section name="A. Introduction" id="{C7C57C66-6750-4342-8F6E-9E12F5D27199}">
          <p14:sldIdLst>
            <p14:sldId id="1123"/>
            <p14:sldId id="1036"/>
            <p14:sldId id="1055"/>
            <p14:sldId id="1054"/>
            <p14:sldId id="1037"/>
            <p14:sldId id="1056"/>
            <p14:sldId id="1057"/>
            <p14:sldId id="328"/>
            <p14:sldId id="1058"/>
            <p14:sldId id="1124"/>
            <p14:sldId id="1038"/>
            <p14:sldId id="278"/>
          </p14:sldIdLst>
        </p14:section>
        <p14:section name="B. Why GHS is important for agriculture" id="{1052B526-AF4E-4CA9-B0CB-78422ED7A9DD}">
          <p14:sldIdLst>
            <p14:sldId id="1030"/>
            <p14:sldId id="1060"/>
            <p14:sldId id="1061"/>
            <p14:sldId id="1040"/>
            <p14:sldId id="1062"/>
            <p14:sldId id="1063"/>
            <p14:sldId id="1065"/>
            <p14:sldId id="1064"/>
            <p14:sldId id="1066"/>
            <p14:sldId id="1067"/>
            <p14:sldId id="1068"/>
            <p14:sldId id="1041"/>
            <p14:sldId id="1069"/>
            <p14:sldId id="1071"/>
            <p14:sldId id="1072"/>
            <p14:sldId id="1070"/>
            <p14:sldId id="1042"/>
            <p14:sldId id="1073"/>
            <p14:sldId id="261"/>
            <p14:sldId id="262"/>
            <p14:sldId id="1005"/>
            <p14:sldId id="1043"/>
            <p14:sldId id="1074"/>
            <p14:sldId id="1075"/>
            <p14:sldId id="1076"/>
            <p14:sldId id="1077"/>
          </p14:sldIdLst>
        </p14:section>
        <p14:section name="C. GHS implementation in agriculture" id="{6D1B8EE6-ADF3-412B-9E4E-A86EF58A4609}">
          <p14:sldIdLst>
            <p14:sldId id="1032"/>
            <p14:sldId id="1050"/>
            <p14:sldId id="1108"/>
            <p14:sldId id="1122"/>
            <p14:sldId id="1109"/>
            <p14:sldId id="1051"/>
            <p14:sldId id="1110"/>
            <p14:sldId id="1111"/>
            <p14:sldId id="1112"/>
            <p14:sldId id="1113"/>
            <p14:sldId id="996"/>
            <p14:sldId id="1052"/>
            <p14:sldId id="284"/>
            <p14:sldId id="972"/>
            <p14:sldId id="1114"/>
            <p14:sldId id="1116"/>
            <p14:sldId id="1117"/>
            <p14:sldId id="1053"/>
            <p14:sldId id="970"/>
            <p14:sldId id="1118"/>
          </p14:sldIdLst>
        </p14:section>
        <p14:section name="D. Conclusions" id="{79EDE5EC-C284-4387-AB92-EA0D08E42EF0}">
          <p14:sldIdLst>
            <p14:sldId id="1034"/>
            <p14:sldId id="1119"/>
          </p14:sldIdLst>
        </p14:section>
        <p14:section name="E. References" id="{B38F686E-946D-482A-91D8-D8592007B130}">
          <p14:sldIdLst>
            <p14:sldId id="1035"/>
            <p14:sldId id="259"/>
            <p14:sldId id="112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826C41-18BF-7839-4DBA-940EE569D294}" name="Oliver WOOTTON" initials="OW" userId="S::Oliver.WOOTTON@unitar.org::b977a4bf-5710-43f6-beab-fb51ac18d062" providerId="AD"/>
  <p188:author id="{E3F4E170-28C0-0531-1FDE-62528E0B2B48}" name="Sandra MOLENKAMP" initials="SM" userId="S::Sandra.MOLENKAMP@unitar.org::81267a17-6b17-4134-b938-57ac1894c41a" providerId="AD"/>
  <p188:author id="{D0302281-8550-6A12-2768-484067851344}" name="Beatrice" initials="B" userId="Beatric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932"/>
    <a:srgbClr val="0069A4"/>
    <a:srgbClr val="AB957D"/>
    <a:srgbClr val="4D4D4D"/>
    <a:srgbClr val="1A78AD"/>
    <a:srgbClr val="B2FAB5"/>
    <a:srgbClr val="FFFFFF"/>
    <a:srgbClr val="DBFCD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9B053A-A4DF-EF74-0876-A99E4760EA43}" v="27" dt="2024-08-28T15:05:35.03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3" autoAdjust="0"/>
    <p:restoredTop sz="96247" autoAdjust="0"/>
  </p:normalViewPr>
  <p:slideViewPr>
    <p:cSldViewPr>
      <p:cViewPr varScale="1">
        <p:scale>
          <a:sx n="60" d="100"/>
          <a:sy n="60" d="100"/>
        </p:scale>
        <p:origin x="72" y="109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0" d="100"/>
        <a:sy n="60" d="100"/>
      </p:scale>
      <p:origin x="0" y="-9346"/>
    </p:cViewPr>
  </p:sorterViewPr>
  <p:notesViewPr>
    <p:cSldViewPr showGuides="1">
      <p:cViewPr varScale="1">
        <p:scale>
          <a:sx n="74" d="100"/>
          <a:sy n="74" d="100"/>
        </p:scale>
        <p:origin x="2976" y="8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79"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ang Huong PHAM" userId="S::giang.pham@unitar.org::5566cd3a-c53e-43e0-a096-991d2a1f8c73" providerId="AD" clId="Web-{179B053A-A4DF-EF74-0876-A99E4760EA43}"/>
    <pc:docChg chg="modSld">
      <pc:chgData name="Giang Huong PHAM" userId="S::giang.pham@unitar.org::5566cd3a-c53e-43e0-a096-991d2a1f8c73" providerId="AD" clId="Web-{179B053A-A4DF-EF74-0876-A99E4760EA43}" dt="2024-08-28T15:05:35.033" v="25" actId="1076"/>
      <pc:docMkLst>
        <pc:docMk/>
      </pc:docMkLst>
      <pc:sldChg chg="modSp">
        <pc:chgData name="Giang Huong PHAM" userId="S::giang.pham@unitar.org::5566cd3a-c53e-43e0-a096-991d2a1f8c73" providerId="AD" clId="Web-{179B053A-A4DF-EF74-0876-A99E4760EA43}" dt="2024-08-28T14:58:50.038" v="6" actId="1076"/>
        <pc:sldMkLst>
          <pc:docMk/>
          <pc:sldMk cId="2926974011" sldId="256"/>
        </pc:sldMkLst>
        <pc:spChg chg="mod">
          <ac:chgData name="Giang Huong PHAM" userId="S::giang.pham@unitar.org::5566cd3a-c53e-43e0-a096-991d2a1f8c73" providerId="AD" clId="Web-{179B053A-A4DF-EF74-0876-A99E4760EA43}" dt="2024-08-28T14:58:50.038" v="6" actId="1076"/>
          <ac:spMkLst>
            <pc:docMk/>
            <pc:sldMk cId="2926974011" sldId="256"/>
            <ac:spMk id="2" creationId="{0F17B0E9-2A07-936E-BD98-9EF5423FABE4}"/>
          </ac:spMkLst>
        </pc:spChg>
        <pc:spChg chg="mod">
          <ac:chgData name="Giang Huong PHAM" userId="S::giang.pham@unitar.org::5566cd3a-c53e-43e0-a096-991d2a1f8c73" providerId="AD" clId="Web-{179B053A-A4DF-EF74-0876-A99E4760EA43}" dt="2024-08-28T14:58:44.975" v="5" actId="14100"/>
          <ac:spMkLst>
            <pc:docMk/>
            <pc:sldMk cId="2926974011" sldId="256"/>
            <ac:spMk id="27" creationId="{8146B051-48C4-8BF9-A18F-95FB2F46A8C4}"/>
          </ac:spMkLst>
        </pc:spChg>
      </pc:sldChg>
      <pc:sldChg chg="modSp">
        <pc:chgData name="Giang Huong PHAM" userId="S::giang.pham@unitar.org::5566cd3a-c53e-43e0-a096-991d2a1f8c73" providerId="AD" clId="Web-{179B053A-A4DF-EF74-0876-A99E4760EA43}" dt="2024-08-28T15:00:44.619" v="10" actId="1076"/>
        <pc:sldMkLst>
          <pc:docMk/>
          <pc:sldMk cId="2195674056" sldId="257"/>
        </pc:sldMkLst>
        <pc:spChg chg="mod">
          <ac:chgData name="Giang Huong PHAM" userId="S::giang.pham@unitar.org::5566cd3a-c53e-43e0-a096-991d2a1f8c73" providerId="AD" clId="Web-{179B053A-A4DF-EF74-0876-A99E4760EA43}" dt="2024-08-28T15:00:44.619" v="10" actId="1076"/>
          <ac:spMkLst>
            <pc:docMk/>
            <pc:sldMk cId="2195674056" sldId="257"/>
            <ac:spMk id="2" creationId="{FAB1A8A0-BC68-0524-165B-118517AAC572}"/>
          </ac:spMkLst>
        </pc:spChg>
      </pc:sldChg>
      <pc:sldChg chg="modSp">
        <pc:chgData name="Giang Huong PHAM" userId="S::giang.pham@unitar.org::5566cd3a-c53e-43e0-a096-991d2a1f8c73" providerId="AD" clId="Web-{179B053A-A4DF-EF74-0876-A99E4760EA43}" dt="2024-08-28T15:01:00.135" v="11" actId="20577"/>
        <pc:sldMkLst>
          <pc:docMk/>
          <pc:sldMk cId="570047146" sldId="1037"/>
        </pc:sldMkLst>
        <pc:spChg chg="mod">
          <ac:chgData name="Giang Huong PHAM" userId="S::giang.pham@unitar.org::5566cd3a-c53e-43e0-a096-991d2a1f8c73" providerId="AD" clId="Web-{179B053A-A4DF-EF74-0876-A99E4760EA43}" dt="2024-08-28T15:01:00.135" v="11" actId="20577"/>
          <ac:spMkLst>
            <pc:docMk/>
            <pc:sldMk cId="570047146" sldId="1037"/>
            <ac:spMk id="7" creationId="{292B4C3F-475C-124D-AC70-C67040ED1CFD}"/>
          </ac:spMkLst>
        </pc:spChg>
      </pc:sldChg>
      <pc:sldChg chg="modSp">
        <pc:chgData name="Giang Huong PHAM" userId="S::giang.pham@unitar.org::5566cd3a-c53e-43e0-a096-991d2a1f8c73" providerId="AD" clId="Web-{179B053A-A4DF-EF74-0876-A99E4760EA43}" dt="2024-08-28T15:05:35.033" v="25" actId="1076"/>
        <pc:sldMkLst>
          <pc:docMk/>
          <pc:sldMk cId="2391154119" sldId="1050"/>
        </pc:sldMkLst>
        <pc:spChg chg="mod">
          <ac:chgData name="Giang Huong PHAM" userId="S::giang.pham@unitar.org::5566cd3a-c53e-43e0-a096-991d2a1f8c73" providerId="AD" clId="Web-{179B053A-A4DF-EF74-0876-A99E4760EA43}" dt="2024-08-28T15:05:35.033" v="25" actId="1076"/>
          <ac:spMkLst>
            <pc:docMk/>
            <pc:sldMk cId="2391154119" sldId="1050"/>
            <ac:spMk id="5" creationId="{BB1EBA38-45C9-F1FD-F87B-E8A1A446DC45}"/>
          </ac:spMkLst>
        </pc:spChg>
      </pc:sldChg>
      <pc:sldChg chg="addSp delSp modSp">
        <pc:chgData name="Giang Huong PHAM" userId="S::giang.pham@unitar.org::5566cd3a-c53e-43e0-a096-991d2a1f8c73" providerId="AD" clId="Web-{179B053A-A4DF-EF74-0876-A99E4760EA43}" dt="2024-08-28T15:02:16.528" v="24"/>
        <pc:sldMkLst>
          <pc:docMk/>
          <pc:sldMk cId="2256898321" sldId="1057"/>
        </pc:sldMkLst>
        <pc:spChg chg="del mod">
          <ac:chgData name="Giang Huong PHAM" userId="S::giang.pham@unitar.org::5566cd3a-c53e-43e0-a096-991d2a1f8c73" providerId="AD" clId="Web-{179B053A-A4DF-EF74-0876-A99E4760EA43}" dt="2024-08-28T15:02:16.528" v="24"/>
          <ac:spMkLst>
            <pc:docMk/>
            <pc:sldMk cId="2256898321" sldId="1057"/>
            <ac:spMk id="2" creationId="{0E1E386F-FD1B-7E90-5753-652DB32727CF}"/>
          </ac:spMkLst>
        </pc:spChg>
        <pc:spChg chg="add del">
          <ac:chgData name="Giang Huong PHAM" userId="S::giang.pham@unitar.org::5566cd3a-c53e-43e0-a096-991d2a1f8c73" providerId="AD" clId="Web-{179B053A-A4DF-EF74-0876-A99E4760EA43}" dt="2024-08-28T15:01:34.589" v="14"/>
          <ac:spMkLst>
            <pc:docMk/>
            <pc:sldMk cId="2256898321" sldId="1057"/>
            <ac:spMk id="7" creationId="{E8E5F286-ABDA-2DF1-8F89-C8282D602153}"/>
          </ac:spMkLst>
        </pc:spChg>
        <pc:spChg chg="add">
          <ac:chgData name="Giang Huong PHAM" userId="S::giang.pham@unitar.org::5566cd3a-c53e-43e0-a096-991d2a1f8c73" providerId="AD" clId="Web-{179B053A-A4DF-EF74-0876-A99E4760EA43}" dt="2024-08-28T15:01:45.668" v="17"/>
          <ac:spMkLst>
            <pc:docMk/>
            <pc:sldMk cId="2256898321" sldId="1057"/>
            <ac:spMk id="9" creationId="{3D3A7A63-3516-19BF-1721-631CDA783E97}"/>
          </ac:spMkLst>
        </pc:spChg>
        <pc:spChg chg="add mod">
          <ac:chgData name="Giang Huong PHAM" userId="S::giang.pham@unitar.org::5566cd3a-c53e-43e0-a096-991d2a1f8c73" providerId="AD" clId="Web-{179B053A-A4DF-EF74-0876-A99E4760EA43}" dt="2024-08-28T15:02:15.637" v="23" actId="20577"/>
          <ac:spMkLst>
            <pc:docMk/>
            <pc:sldMk cId="2256898321" sldId="1057"/>
            <ac:spMk id="11" creationId="{388F2CCE-3067-682D-98A8-729F63006B3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B6B07E-7582-4ADF-B7FB-B4C765900B1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712A79A6-C181-4E2B-829B-76F9CACB62E4}">
      <dgm:prSet/>
      <dgm:spPr/>
      <dgm:t>
        <a:bodyPr/>
        <a:lstStyle/>
        <a:p>
          <a:r>
            <a:rPr lang="fr-FR" dirty="0">
              <a:latin typeface="Arial" panose="020B0604020202020204" pitchFamily="34" charset="0"/>
              <a:cs typeface="Arial" panose="020B0604020202020204" pitchFamily="34" charset="0"/>
            </a:rPr>
            <a:t>A.	Introduction</a:t>
          </a:r>
          <a:endParaRPr lang="en-US" dirty="0">
            <a:latin typeface="Arial" panose="020B0604020202020204" pitchFamily="34" charset="0"/>
            <a:cs typeface="Arial" panose="020B0604020202020204" pitchFamily="34" charset="0"/>
          </a:endParaRPr>
        </a:p>
      </dgm:t>
    </dgm:pt>
    <dgm:pt modelId="{F4610929-0E45-4566-8E29-9A7CC6CEF3CC}" type="parTrans" cxnId="{D515640A-B9CA-4292-902E-176DF57065DF}">
      <dgm:prSet/>
      <dgm:spPr/>
      <dgm:t>
        <a:bodyPr/>
        <a:lstStyle/>
        <a:p>
          <a:endParaRPr lang="en-US"/>
        </a:p>
      </dgm:t>
    </dgm:pt>
    <dgm:pt modelId="{2BF3520B-7808-438F-AA0C-436267C019DE}" type="sibTrans" cxnId="{D515640A-B9CA-4292-902E-176DF57065DF}">
      <dgm:prSet/>
      <dgm:spPr/>
      <dgm:t>
        <a:bodyPr/>
        <a:lstStyle/>
        <a:p>
          <a:endParaRPr lang="en-US"/>
        </a:p>
      </dgm:t>
    </dgm:pt>
    <dgm:pt modelId="{B5BF8EB3-7B86-4A73-A197-778D75E3E0D1}">
      <dgm:prSet/>
      <dgm:spPr/>
      <dgm:t>
        <a:bodyPr/>
        <a:lstStyle/>
        <a:p>
          <a:r>
            <a:rPr lang="fr-FR" dirty="0">
              <a:latin typeface="Arial" panose="020B0604020202020204" pitchFamily="34" charset="0"/>
              <a:cs typeface="Arial" panose="020B0604020202020204" pitchFamily="34" charset="0"/>
            </a:rPr>
            <a:t>B. 	</a:t>
          </a:r>
          <a:r>
            <a:rPr lang="en-US" dirty="0">
              <a:latin typeface="Arial" panose="020B0604020202020204" pitchFamily="34" charset="0"/>
              <a:cs typeface="Arial" panose="020B0604020202020204" pitchFamily="34" charset="0"/>
            </a:rPr>
            <a:t>Why GHS is important for agriculture</a:t>
          </a:r>
        </a:p>
      </dgm:t>
    </dgm:pt>
    <dgm:pt modelId="{E0114373-C837-49F4-9E56-F1A21A0ED925}" type="parTrans" cxnId="{300C3611-2F24-4D6E-856F-255642A6C1C3}">
      <dgm:prSet/>
      <dgm:spPr/>
      <dgm:t>
        <a:bodyPr/>
        <a:lstStyle/>
        <a:p>
          <a:endParaRPr lang="en-US"/>
        </a:p>
      </dgm:t>
    </dgm:pt>
    <dgm:pt modelId="{2396E529-F837-4377-9F8C-C04B8EB07844}" type="sibTrans" cxnId="{300C3611-2F24-4D6E-856F-255642A6C1C3}">
      <dgm:prSet/>
      <dgm:spPr/>
      <dgm:t>
        <a:bodyPr/>
        <a:lstStyle/>
        <a:p>
          <a:endParaRPr lang="en-US"/>
        </a:p>
      </dgm:t>
    </dgm:pt>
    <dgm:pt modelId="{AD0AC2B7-F4B5-4EFB-8614-84D400AE9016}">
      <dgm:prSet/>
      <dgm:spPr/>
      <dgm:t>
        <a:bodyPr/>
        <a:lstStyle/>
        <a:p>
          <a:r>
            <a:rPr lang="en-US" dirty="0">
              <a:latin typeface="Arial" panose="020B0604020202020204" pitchFamily="34" charset="0"/>
              <a:cs typeface="Arial" panose="020B0604020202020204" pitchFamily="34" charset="0"/>
            </a:rPr>
            <a:t>C.	</a:t>
          </a:r>
          <a:r>
            <a:rPr lang="fr-FR" dirty="0">
              <a:latin typeface="Arial" panose="020B0604020202020204" pitchFamily="34" charset="0"/>
              <a:cs typeface="Arial" panose="020B0604020202020204" pitchFamily="34" charset="0"/>
            </a:rPr>
            <a:t>GHS </a:t>
          </a:r>
          <a:r>
            <a:rPr lang="en-GB" dirty="0">
              <a:latin typeface="Arial" panose="020B0604020202020204" pitchFamily="34" charset="0"/>
              <a:cs typeface="Arial" panose="020B0604020202020204" pitchFamily="34" charset="0"/>
            </a:rPr>
            <a:t>implementation</a:t>
          </a:r>
          <a:r>
            <a:rPr lang="fr-FR" dirty="0">
              <a:latin typeface="Arial" panose="020B0604020202020204" pitchFamily="34" charset="0"/>
              <a:cs typeface="Arial" panose="020B0604020202020204" pitchFamily="34" charset="0"/>
            </a:rPr>
            <a:t> in agriculture</a:t>
          </a:r>
          <a:endParaRPr lang="en-US" dirty="0">
            <a:latin typeface="Arial" panose="020B0604020202020204" pitchFamily="34" charset="0"/>
            <a:cs typeface="Arial" panose="020B0604020202020204" pitchFamily="34" charset="0"/>
          </a:endParaRPr>
        </a:p>
      </dgm:t>
    </dgm:pt>
    <dgm:pt modelId="{F90493DD-0F4F-44D1-9A94-CE1D6BEF8AE3}" type="parTrans" cxnId="{4C50D830-A0D1-48E1-A41E-D41D678BDAE7}">
      <dgm:prSet/>
      <dgm:spPr/>
      <dgm:t>
        <a:bodyPr/>
        <a:lstStyle/>
        <a:p>
          <a:endParaRPr lang="en-US"/>
        </a:p>
      </dgm:t>
    </dgm:pt>
    <dgm:pt modelId="{6AF474A2-CA12-4F72-90EC-FC5A10F1CC5A}" type="sibTrans" cxnId="{4C50D830-A0D1-48E1-A41E-D41D678BDAE7}">
      <dgm:prSet/>
      <dgm:spPr/>
      <dgm:t>
        <a:bodyPr/>
        <a:lstStyle/>
        <a:p>
          <a:endParaRPr lang="en-US"/>
        </a:p>
      </dgm:t>
    </dgm:pt>
    <dgm:pt modelId="{77238A46-C340-4BE2-AEB5-11F40307ED94}">
      <dgm:prSet/>
      <dgm:spPr/>
      <dgm:t>
        <a:bodyPr/>
        <a:lstStyle/>
        <a:p>
          <a:r>
            <a:rPr lang="fr-FR" dirty="0">
              <a:latin typeface="Arial" panose="020B0604020202020204" pitchFamily="34" charset="0"/>
              <a:cs typeface="Arial" panose="020B0604020202020204" pitchFamily="34" charset="0"/>
            </a:rPr>
            <a:t>D.	Conclusions</a:t>
          </a:r>
          <a:endParaRPr lang="en-US" dirty="0">
            <a:latin typeface="Arial" panose="020B0604020202020204" pitchFamily="34" charset="0"/>
            <a:cs typeface="Arial" panose="020B0604020202020204" pitchFamily="34" charset="0"/>
          </a:endParaRPr>
        </a:p>
      </dgm:t>
    </dgm:pt>
    <dgm:pt modelId="{3268351D-4F88-4C4C-A7A6-7A80CE06980E}" type="parTrans" cxnId="{92ADF6A8-89A0-4883-8DEB-504B98ED4030}">
      <dgm:prSet/>
      <dgm:spPr/>
      <dgm:t>
        <a:bodyPr/>
        <a:lstStyle/>
        <a:p>
          <a:endParaRPr lang="en-US"/>
        </a:p>
      </dgm:t>
    </dgm:pt>
    <dgm:pt modelId="{E4DFCF03-CE63-42D9-9E9B-18C7C6FC80C2}" type="sibTrans" cxnId="{92ADF6A8-89A0-4883-8DEB-504B98ED4030}">
      <dgm:prSet/>
      <dgm:spPr/>
      <dgm:t>
        <a:bodyPr/>
        <a:lstStyle/>
        <a:p>
          <a:endParaRPr lang="en-US"/>
        </a:p>
      </dgm:t>
    </dgm:pt>
    <dgm:pt modelId="{A399C087-7017-4288-AE99-792AD063389E}">
      <dgm:prSet/>
      <dgm:spPr/>
      <dgm:t>
        <a:bodyPr/>
        <a:lstStyle/>
        <a:p>
          <a:r>
            <a:rPr lang="fr-FR" dirty="0">
              <a:latin typeface="Arial" panose="020B0604020202020204" pitchFamily="34" charset="0"/>
              <a:cs typeface="Arial" panose="020B0604020202020204" pitchFamily="34" charset="0"/>
            </a:rPr>
            <a:t>E.	</a:t>
          </a:r>
          <a:r>
            <a:rPr lang="en-GB" dirty="0">
              <a:latin typeface="Arial" panose="020B0604020202020204" pitchFamily="34" charset="0"/>
              <a:cs typeface="Arial" panose="020B0604020202020204" pitchFamily="34" charset="0"/>
            </a:rPr>
            <a:t>References</a:t>
          </a:r>
          <a:endParaRPr lang="en-US" dirty="0">
            <a:latin typeface="Arial" panose="020B0604020202020204" pitchFamily="34" charset="0"/>
            <a:cs typeface="Arial" panose="020B0604020202020204" pitchFamily="34" charset="0"/>
          </a:endParaRPr>
        </a:p>
      </dgm:t>
    </dgm:pt>
    <dgm:pt modelId="{348B909A-67D6-47F5-AA17-C0ACA8BC0DAB}" type="parTrans" cxnId="{13CEA025-A72C-4BB9-BBF5-BF7B919BF0E2}">
      <dgm:prSet/>
      <dgm:spPr/>
      <dgm:t>
        <a:bodyPr/>
        <a:lstStyle/>
        <a:p>
          <a:endParaRPr lang="en-US"/>
        </a:p>
      </dgm:t>
    </dgm:pt>
    <dgm:pt modelId="{6BE906DA-E22A-4647-BA50-23600203D981}" type="sibTrans" cxnId="{13CEA025-A72C-4BB9-BBF5-BF7B919BF0E2}">
      <dgm:prSet/>
      <dgm:spPr/>
      <dgm:t>
        <a:bodyPr/>
        <a:lstStyle/>
        <a:p>
          <a:endParaRPr lang="en-US"/>
        </a:p>
      </dgm:t>
    </dgm:pt>
    <dgm:pt modelId="{AFD57870-C583-4756-969C-78B287B3000B}" type="pres">
      <dgm:prSet presAssocID="{41B6B07E-7582-4ADF-B7FB-B4C765900B13}" presName="vert0" presStyleCnt="0">
        <dgm:presLayoutVars>
          <dgm:dir/>
          <dgm:animOne val="branch"/>
          <dgm:animLvl val="lvl"/>
        </dgm:presLayoutVars>
      </dgm:prSet>
      <dgm:spPr/>
    </dgm:pt>
    <dgm:pt modelId="{FE4E5B15-B94F-4AEF-9DA0-E7641DEE3F19}" type="pres">
      <dgm:prSet presAssocID="{712A79A6-C181-4E2B-829B-76F9CACB62E4}" presName="thickLine" presStyleLbl="alignNode1" presStyleIdx="0" presStyleCnt="5"/>
      <dgm:spPr/>
    </dgm:pt>
    <dgm:pt modelId="{86C3F43E-B8FE-429C-AFA1-F49C8540C7E6}" type="pres">
      <dgm:prSet presAssocID="{712A79A6-C181-4E2B-829B-76F9CACB62E4}" presName="horz1" presStyleCnt="0"/>
      <dgm:spPr/>
    </dgm:pt>
    <dgm:pt modelId="{DE2D8138-3AFA-4BB8-9C83-D722566272A2}" type="pres">
      <dgm:prSet presAssocID="{712A79A6-C181-4E2B-829B-76F9CACB62E4}" presName="tx1" presStyleLbl="revTx" presStyleIdx="0" presStyleCnt="5"/>
      <dgm:spPr/>
    </dgm:pt>
    <dgm:pt modelId="{87CCB058-A47C-4B4F-8D5C-8C5AE40DBB70}" type="pres">
      <dgm:prSet presAssocID="{712A79A6-C181-4E2B-829B-76F9CACB62E4}" presName="vert1" presStyleCnt="0"/>
      <dgm:spPr/>
    </dgm:pt>
    <dgm:pt modelId="{C6239268-B4D7-4940-A89E-47C0687BE7F9}" type="pres">
      <dgm:prSet presAssocID="{B5BF8EB3-7B86-4A73-A197-778D75E3E0D1}" presName="thickLine" presStyleLbl="alignNode1" presStyleIdx="1" presStyleCnt="5"/>
      <dgm:spPr/>
    </dgm:pt>
    <dgm:pt modelId="{0E023FB4-D786-4377-AF10-D65CE0725B70}" type="pres">
      <dgm:prSet presAssocID="{B5BF8EB3-7B86-4A73-A197-778D75E3E0D1}" presName="horz1" presStyleCnt="0"/>
      <dgm:spPr/>
    </dgm:pt>
    <dgm:pt modelId="{C5905083-AB91-437D-A58F-62876A52B3C0}" type="pres">
      <dgm:prSet presAssocID="{B5BF8EB3-7B86-4A73-A197-778D75E3E0D1}" presName="tx1" presStyleLbl="revTx" presStyleIdx="1" presStyleCnt="5"/>
      <dgm:spPr/>
    </dgm:pt>
    <dgm:pt modelId="{BFFA4CB7-03A1-444A-B4A6-32A2DA8B5C59}" type="pres">
      <dgm:prSet presAssocID="{B5BF8EB3-7B86-4A73-A197-778D75E3E0D1}" presName="vert1" presStyleCnt="0"/>
      <dgm:spPr/>
    </dgm:pt>
    <dgm:pt modelId="{74EBC4C7-68CE-4E77-A412-5DCCF048687D}" type="pres">
      <dgm:prSet presAssocID="{AD0AC2B7-F4B5-4EFB-8614-84D400AE9016}" presName="thickLine" presStyleLbl="alignNode1" presStyleIdx="2" presStyleCnt="5"/>
      <dgm:spPr/>
    </dgm:pt>
    <dgm:pt modelId="{61F1D45A-90EB-4217-9C6E-9870D4A92F2B}" type="pres">
      <dgm:prSet presAssocID="{AD0AC2B7-F4B5-4EFB-8614-84D400AE9016}" presName="horz1" presStyleCnt="0"/>
      <dgm:spPr/>
    </dgm:pt>
    <dgm:pt modelId="{9702B476-EFF2-44AC-933C-33EBF72C15B7}" type="pres">
      <dgm:prSet presAssocID="{AD0AC2B7-F4B5-4EFB-8614-84D400AE9016}" presName="tx1" presStyleLbl="revTx" presStyleIdx="2" presStyleCnt="5"/>
      <dgm:spPr/>
    </dgm:pt>
    <dgm:pt modelId="{4BDB1FB7-D49F-421D-A90C-220F4CE2E71F}" type="pres">
      <dgm:prSet presAssocID="{AD0AC2B7-F4B5-4EFB-8614-84D400AE9016}" presName="vert1" presStyleCnt="0"/>
      <dgm:spPr/>
    </dgm:pt>
    <dgm:pt modelId="{E4A88E7C-7EBA-4501-AA7A-5C9977850AE9}" type="pres">
      <dgm:prSet presAssocID="{77238A46-C340-4BE2-AEB5-11F40307ED94}" presName="thickLine" presStyleLbl="alignNode1" presStyleIdx="3" presStyleCnt="5"/>
      <dgm:spPr/>
    </dgm:pt>
    <dgm:pt modelId="{B02BB1E0-07F8-4223-873D-77B083F4998B}" type="pres">
      <dgm:prSet presAssocID="{77238A46-C340-4BE2-AEB5-11F40307ED94}" presName="horz1" presStyleCnt="0"/>
      <dgm:spPr/>
    </dgm:pt>
    <dgm:pt modelId="{93F58D4A-874B-4E65-B1DE-0CAF43F9B324}" type="pres">
      <dgm:prSet presAssocID="{77238A46-C340-4BE2-AEB5-11F40307ED94}" presName="tx1" presStyleLbl="revTx" presStyleIdx="3" presStyleCnt="5"/>
      <dgm:spPr/>
    </dgm:pt>
    <dgm:pt modelId="{547DF0B5-0631-4C65-B7C1-7E24A930F66B}" type="pres">
      <dgm:prSet presAssocID="{77238A46-C340-4BE2-AEB5-11F40307ED94}" presName="vert1" presStyleCnt="0"/>
      <dgm:spPr/>
    </dgm:pt>
    <dgm:pt modelId="{E4FB04A6-135B-4AD0-8F18-5BA5CBE0933B}" type="pres">
      <dgm:prSet presAssocID="{A399C087-7017-4288-AE99-792AD063389E}" presName="thickLine" presStyleLbl="alignNode1" presStyleIdx="4" presStyleCnt="5"/>
      <dgm:spPr/>
    </dgm:pt>
    <dgm:pt modelId="{A168D5F6-095E-449F-BC57-46165F68365C}" type="pres">
      <dgm:prSet presAssocID="{A399C087-7017-4288-AE99-792AD063389E}" presName="horz1" presStyleCnt="0"/>
      <dgm:spPr/>
    </dgm:pt>
    <dgm:pt modelId="{B569B119-6F61-46FA-BE5E-75558267405F}" type="pres">
      <dgm:prSet presAssocID="{A399C087-7017-4288-AE99-792AD063389E}" presName="tx1" presStyleLbl="revTx" presStyleIdx="4" presStyleCnt="5"/>
      <dgm:spPr/>
    </dgm:pt>
    <dgm:pt modelId="{1D9BBC8D-00C0-4312-81B9-DC6631C7F059}" type="pres">
      <dgm:prSet presAssocID="{A399C087-7017-4288-AE99-792AD063389E}" presName="vert1" presStyleCnt="0"/>
      <dgm:spPr/>
    </dgm:pt>
  </dgm:ptLst>
  <dgm:cxnLst>
    <dgm:cxn modelId="{D515640A-B9CA-4292-902E-176DF57065DF}" srcId="{41B6B07E-7582-4ADF-B7FB-B4C765900B13}" destId="{712A79A6-C181-4E2B-829B-76F9CACB62E4}" srcOrd="0" destOrd="0" parTransId="{F4610929-0E45-4566-8E29-9A7CC6CEF3CC}" sibTransId="{2BF3520B-7808-438F-AA0C-436267C019DE}"/>
    <dgm:cxn modelId="{300C3611-2F24-4D6E-856F-255642A6C1C3}" srcId="{41B6B07E-7582-4ADF-B7FB-B4C765900B13}" destId="{B5BF8EB3-7B86-4A73-A197-778D75E3E0D1}" srcOrd="1" destOrd="0" parTransId="{E0114373-C837-49F4-9E56-F1A21A0ED925}" sibTransId="{2396E529-F837-4377-9F8C-C04B8EB07844}"/>
    <dgm:cxn modelId="{890C471A-BDF0-47E2-8E48-B53FDD080D3B}" type="presOf" srcId="{77238A46-C340-4BE2-AEB5-11F40307ED94}" destId="{93F58D4A-874B-4E65-B1DE-0CAF43F9B324}" srcOrd="0" destOrd="0" presId="urn:microsoft.com/office/officeart/2008/layout/LinedList"/>
    <dgm:cxn modelId="{13CEA025-A72C-4BB9-BBF5-BF7B919BF0E2}" srcId="{41B6B07E-7582-4ADF-B7FB-B4C765900B13}" destId="{A399C087-7017-4288-AE99-792AD063389E}" srcOrd="4" destOrd="0" parTransId="{348B909A-67D6-47F5-AA17-C0ACA8BC0DAB}" sibTransId="{6BE906DA-E22A-4647-BA50-23600203D981}"/>
    <dgm:cxn modelId="{4C50D830-A0D1-48E1-A41E-D41D678BDAE7}" srcId="{41B6B07E-7582-4ADF-B7FB-B4C765900B13}" destId="{AD0AC2B7-F4B5-4EFB-8614-84D400AE9016}" srcOrd="2" destOrd="0" parTransId="{F90493DD-0F4F-44D1-9A94-CE1D6BEF8AE3}" sibTransId="{6AF474A2-CA12-4F72-90EC-FC5A10F1CC5A}"/>
    <dgm:cxn modelId="{955BF384-417B-451A-85CE-64BE66B7D7C6}" type="presOf" srcId="{A399C087-7017-4288-AE99-792AD063389E}" destId="{B569B119-6F61-46FA-BE5E-75558267405F}" srcOrd="0" destOrd="0" presId="urn:microsoft.com/office/officeart/2008/layout/LinedList"/>
    <dgm:cxn modelId="{2A5BFC8F-DD3E-410D-ABB7-29DFED5C3CB0}" type="presOf" srcId="{AD0AC2B7-F4B5-4EFB-8614-84D400AE9016}" destId="{9702B476-EFF2-44AC-933C-33EBF72C15B7}" srcOrd="0" destOrd="0" presId="urn:microsoft.com/office/officeart/2008/layout/LinedList"/>
    <dgm:cxn modelId="{92ADF6A8-89A0-4883-8DEB-504B98ED4030}" srcId="{41B6B07E-7582-4ADF-B7FB-B4C765900B13}" destId="{77238A46-C340-4BE2-AEB5-11F40307ED94}" srcOrd="3" destOrd="0" parTransId="{3268351D-4F88-4C4C-A7A6-7A80CE06980E}" sibTransId="{E4DFCF03-CE63-42D9-9E9B-18C7C6FC80C2}"/>
    <dgm:cxn modelId="{A35D32CE-70DA-4605-A070-718743C9B987}" type="presOf" srcId="{41B6B07E-7582-4ADF-B7FB-B4C765900B13}" destId="{AFD57870-C583-4756-969C-78B287B3000B}" srcOrd="0" destOrd="0" presId="urn:microsoft.com/office/officeart/2008/layout/LinedList"/>
    <dgm:cxn modelId="{611D43D3-4E78-4046-9C25-52BD37023156}" type="presOf" srcId="{B5BF8EB3-7B86-4A73-A197-778D75E3E0D1}" destId="{C5905083-AB91-437D-A58F-62876A52B3C0}" srcOrd="0" destOrd="0" presId="urn:microsoft.com/office/officeart/2008/layout/LinedList"/>
    <dgm:cxn modelId="{C9BDA3F6-4B10-46B0-9E6D-1B057EE9BE48}" type="presOf" srcId="{712A79A6-C181-4E2B-829B-76F9CACB62E4}" destId="{DE2D8138-3AFA-4BB8-9C83-D722566272A2}" srcOrd="0" destOrd="0" presId="urn:microsoft.com/office/officeart/2008/layout/LinedList"/>
    <dgm:cxn modelId="{B2B4AF78-6E80-46ED-9F20-3991771FD82C}" type="presParOf" srcId="{AFD57870-C583-4756-969C-78B287B3000B}" destId="{FE4E5B15-B94F-4AEF-9DA0-E7641DEE3F19}" srcOrd="0" destOrd="0" presId="urn:microsoft.com/office/officeart/2008/layout/LinedList"/>
    <dgm:cxn modelId="{868327DF-23C4-4185-A289-78877BFF4A25}" type="presParOf" srcId="{AFD57870-C583-4756-969C-78B287B3000B}" destId="{86C3F43E-B8FE-429C-AFA1-F49C8540C7E6}" srcOrd="1" destOrd="0" presId="urn:microsoft.com/office/officeart/2008/layout/LinedList"/>
    <dgm:cxn modelId="{53B6D02B-2E5C-4B1E-AA84-2EE285CE2E62}" type="presParOf" srcId="{86C3F43E-B8FE-429C-AFA1-F49C8540C7E6}" destId="{DE2D8138-3AFA-4BB8-9C83-D722566272A2}" srcOrd="0" destOrd="0" presId="urn:microsoft.com/office/officeart/2008/layout/LinedList"/>
    <dgm:cxn modelId="{113972B1-D14B-4ACB-B2C2-61A910B6B1E8}" type="presParOf" srcId="{86C3F43E-B8FE-429C-AFA1-F49C8540C7E6}" destId="{87CCB058-A47C-4B4F-8D5C-8C5AE40DBB70}" srcOrd="1" destOrd="0" presId="urn:microsoft.com/office/officeart/2008/layout/LinedList"/>
    <dgm:cxn modelId="{95BF34D4-D6AF-4A0E-8592-C8DF58AB545B}" type="presParOf" srcId="{AFD57870-C583-4756-969C-78B287B3000B}" destId="{C6239268-B4D7-4940-A89E-47C0687BE7F9}" srcOrd="2" destOrd="0" presId="urn:microsoft.com/office/officeart/2008/layout/LinedList"/>
    <dgm:cxn modelId="{C6C22EAB-E0CE-4F31-B734-17665CA40099}" type="presParOf" srcId="{AFD57870-C583-4756-969C-78B287B3000B}" destId="{0E023FB4-D786-4377-AF10-D65CE0725B70}" srcOrd="3" destOrd="0" presId="urn:microsoft.com/office/officeart/2008/layout/LinedList"/>
    <dgm:cxn modelId="{15F849F6-3386-4A21-B543-9696003E0EFC}" type="presParOf" srcId="{0E023FB4-D786-4377-AF10-D65CE0725B70}" destId="{C5905083-AB91-437D-A58F-62876A52B3C0}" srcOrd="0" destOrd="0" presId="urn:microsoft.com/office/officeart/2008/layout/LinedList"/>
    <dgm:cxn modelId="{A0536D35-FE17-4E26-818B-633E4DD52B28}" type="presParOf" srcId="{0E023FB4-D786-4377-AF10-D65CE0725B70}" destId="{BFFA4CB7-03A1-444A-B4A6-32A2DA8B5C59}" srcOrd="1" destOrd="0" presId="urn:microsoft.com/office/officeart/2008/layout/LinedList"/>
    <dgm:cxn modelId="{92E7A8D1-FE90-4D71-B51B-2489CFF3542A}" type="presParOf" srcId="{AFD57870-C583-4756-969C-78B287B3000B}" destId="{74EBC4C7-68CE-4E77-A412-5DCCF048687D}" srcOrd="4" destOrd="0" presId="urn:microsoft.com/office/officeart/2008/layout/LinedList"/>
    <dgm:cxn modelId="{57C16D40-0C62-4E61-8511-BF617DADF86D}" type="presParOf" srcId="{AFD57870-C583-4756-969C-78B287B3000B}" destId="{61F1D45A-90EB-4217-9C6E-9870D4A92F2B}" srcOrd="5" destOrd="0" presId="urn:microsoft.com/office/officeart/2008/layout/LinedList"/>
    <dgm:cxn modelId="{41E87C0A-EB8F-474C-B96C-9C8C4B12F08B}" type="presParOf" srcId="{61F1D45A-90EB-4217-9C6E-9870D4A92F2B}" destId="{9702B476-EFF2-44AC-933C-33EBF72C15B7}" srcOrd="0" destOrd="0" presId="urn:microsoft.com/office/officeart/2008/layout/LinedList"/>
    <dgm:cxn modelId="{E67DFDCA-8DE9-4654-9902-16E09A426599}" type="presParOf" srcId="{61F1D45A-90EB-4217-9C6E-9870D4A92F2B}" destId="{4BDB1FB7-D49F-421D-A90C-220F4CE2E71F}" srcOrd="1" destOrd="0" presId="urn:microsoft.com/office/officeart/2008/layout/LinedList"/>
    <dgm:cxn modelId="{62784F83-6994-4C15-9C6E-E05B3FC1CD60}" type="presParOf" srcId="{AFD57870-C583-4756-969C-78B287B3000B}" destId="{E4A88E7C-7EBA-4501-AA7A-5C9977850AE9}" srcOrd="6" destOrd="0" presId="urn:microsoft.com/office/officeart/2008/layout/LinedList"/>
    <dgm:cxn modelId="{72F6E1EB-D5AB-4DC4-8EE9-A42D31CC74FE}" type="presParOf" srcId="{AFD57870-C583-4756-969C-78B287B3000B}" destId="{B02BB1E0-07F8-4223-873D-77B083F4998B}" srcOrd="7" destOrd="0" presId="urn:microsoft.com/office/officeart/2008/layout/LinedList"/>
    <dgm:cxn modelId="{AC751475-0DD7-4D54-A1B8-0317C4C7BDEA}" type="presParOf" srcId="{B02BB1E0-07F8-4223-873D-77B083F4998B}" destId="{93F58D4A-874B-4E65-B1DE-0CAF43F9B324}" srcOrd="0" destOrd="0" presId="urn:microsoft.com/office/officeart/2008/layout/LinedList"/>
    <dgm:cxn modelId="{967167F3-AB4F-492A-86F3-2063C2A2AF8A}" type="presParOf" srcId="{B02BB1E0-07F8-4223-873D-77B083F4998B}" destId="{547DF0B5-0631-4C65-B7C1-7E24A930F66B}" srcOrd="1" destOrd="0" presId="urn:microsoft.com/office/officeart/2008/layout/LinedList"/>
    <dgm:cxn modelId="{03D43461-932F-418A-BF09-08C1F75E60DB}" type="presParOf" srcId="{AFD57870-C583-4756-969C-78B287B3000B}" destId="{E4FB04A6-135B-4AD0-8F18-5BA5CBE0933B}" srcOrd="8" destOrd="0" presId="urn:microsoft.com/office/officeart/2008/layout/LinedList"/>
    <dgm:cxn modelId="{25F5EF93-E2C6-439F-839D-18356CEBF229}" type="presParOf" srcId="{AFD57870-C583-4756-969C-78B287B3000B}" destId="{A168D5F6-095E-449F-BC57-46165F68365C}" srcOrd="9" destOrd="0" presId="urn:microsoft.com/office/officeart/2008/layout/LinedList"/>
    <dgm:cxn modelId="{0B88CB47-AF2C-42C1-9155-040C5D121C58}" type="presParOf" srcId="{A168D5F6-095E-449F-BC57-46165F68365C}" destId="{B569B119-6F61-46FA-BE5E-75558267405F}" srcOrd="0" destOrd="0" presId="urn:microsoft.com/office/officeart/2008/layout/LinedList"/>
    <dgm:cxn modelId="{46F09B95-FF85-434A-8A37-6D0AC9FC8424}" type="presParOf" srcId="{A168D5F6-095E-449F-BC57-46165F68365C}" destId="{1D9BBC8D-00C0-4312-81B9-DC6631C7F05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4E5B15-B94F-4AEF-9DA0-E7641DEE3F19}">
      <dsp:nvSpPr>
        <dsp:cNvPr id="0" name=""/>
        <dsp:cNvSpPr/>
      </dsp:nvSpPr>
      <dsp:spPr>
        <a:xfrm>
          <a:off x="0" y="313"/>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2D8138-3AFA-4BB8-9C83-D722566272A2}">
      <dsp:nvSpPr>
        <dsp:cNvPr id="0" name=""/>
        <dsp:cNvSpPr/>
      </dsp:nvSpPr>
      <dsp:spPr>
        <a:xfrm>
          <a:off x="0" y="313"/>
          <a:ext cx="8915400" cy="51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fr-FR" sz="2500" kern="1200" dirty="0">
              <a:latin typeface="Arial" panose="020B0604020202020204" pitchFamily="34" charset="0"/>
              <a:cs typeface="Arial" panose="020B0604020202020204" pitchFamily="34" charset="0"/>
            </a:rPr>
            <a:t>A.	Introduction</a:t>
          </a:r>
          <a:endParaRPr lang="en-US" sz="2500" kern="1200" dirty="0">
            <a:latin typeface="Arial" panose="020B0604020202020204" pitchFamily="34" charset="0"/>
            <a:cs typeface="Arial" panose="020B0604020202020204" pitchFamily="34" charset="0"/>
          </a:endParaRPr>
        </a:p>
      </dsp:txBody>
      <dsp:txXfrm>
        <a:off x="0" y="313"/>
        <a:ext cx="8915400" cy="513000"/>
      </dsp:txXfrm>
    </dsp:sp>
    <dsp:sp modelId="{C6239268-B4D7-4940-A89E-47C0687BE7F9}">
      <dsp:nvSpPr>
        <dsp:cNvPr id="0" name=""/>
        <dsp:cNvSpPr/>
      </dsp:nvSpPr>
      <dsp:spPr>
        <a:xfrm>
          <a:off x="0" y="513314"/>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905083-AB91-437D-A58F-62876A52B3C0}">
      <dsp:nvSpPr>
        <dsp:cNvPr id="0" name=""/>
        <dsp:cNvSpPr/>
      </dsp:nvSpPr>
      <dsp:spPr>
        <a:xfrm>
          <a:off x="0" y="513314"/>
          <a:ext cx="8915400" cy="51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fr-FR" sz="2500" kern="1200" dirty="0">
              <a:latin typeface="Arial" panose="020B0604020202020204" pitchFamily="34" charset="0"/>
              <a:cs typeface="Arial" panose="020B0604020202020204" pitchFamily="34" charset="0"/>
            </a:rPr>
            <a:t>B. 	</a:t>
          </a:r>
          <a:r>
            <a:rPr lang="en-US" sz="2500" kern="1200" dirty="0">
              <a:latin typeface="Arial" panose="020B0604020202020204" pitchFamily="34" charset="0"/>
              <a:cs typeface="Arial" panose="020B0604020202020204" pitchFamily="34" charset="0"/>
            </a:rPr>
            <a:t>Why GHS is important for agriculture</a:t>
          </a:r>
        </a:p>
      </dsp:txBody>
      <dsp:txXfrm>
        <a:off x="0" y="513314"/>
        <a:ext cx="8915400" cy="513000"/>
      </dsp:txXfrm>
    </dsp:sp>
    <dsp:sp modelId="{74EBC4C7-68CE-4E77-A412-5DCCF048687D}">
      <dsp:nvSpPr>
        <dsp:cNvPr id="0" name=""/>
        <dsp:cNvSpPr/>
      </dsp:nvSpPr>
      <dsp:spPr>
        <a:xfrm>
          <a:off x="0" y="1026315"/>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702B476-EFF2-44AC-933C-33EBF72C15B7}">
      <dsp:nvSpPr>
        <dsp:cNvPr id="0" name=""/>
        <dsp:cNvSpPr/>
      </dsp:nvSpPr>
      <dsp:spPr>
        <a:xfrm>
          <a:off x="0" y="1026315"/>
          <a:ext cx="8915400" cy="51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en-US" sz="2500" kern="1200" dirty="0">
              <a:latin typeface="Arial" panose="020B0604020202020204" pitchFamily="34" charset="0"/>
              <a:cs typeface="Arial" panose="020B0604020202020204" pitchFamily="34" charset="0"/>
            </a:rPr>
            <a:t>C.	</a:t>
          </a:r>
          <a:r>
            <a:rPr lang="fr-FR" sz="2500" kern="1200" dirty="0">
              <a:latin typeface="Arial" panose="020B0604020202020204" pitchFamily="34" charset="0"/>
              <a:cs typeface="Arial" panose="020B0604020202020204" pitchFamily="34" charset="0"/>
            </a:rPr>
            <a:t>GHS </a:t>
          </a:r>
          <a:r>
            <a:rPr lang="en-GB" sz="2500" kern="1200" dirty="0">
              <a:latin typeface="Arial" panose="020B0604020202020204" pitchFamily="34" charset="0"/>
              <a:cs typeface="Arial" panose="020B0604020202020204" pitchFamily="34" charset="0"/>
            </a:rPr>
            <a:t>implementation</a:t>
          </a:r>
          <a:r>
            <a:rPr lang="fr-FR" sz="2500" kern="1200" dirty="0">
              <a:latin typeface="Arial" panose="020B0604020202020204" pitchFamily="34" charset="0"/>
              <a:cs typeface="Arial" panose="020B0604020202020204" pitchFamily="34" charset="0"/>
            </a:rPr>
            <a:t> in agriculture</a:t>
          </a:r>
          <a:endParaRPr lang="en-US" sz="2500" kern="1200" dirty="0">
            <a:latin typeface="Arial" panose="020B0604020202020204" pitchFamily="34" charset="0"/>
            <a:cs typeface="Arial" panose="020B0604020202020204" pitchFamily="34" charset="0"/>
          </a:endParaRPr>
        </a:p>
      </dsp:txBody>
      <dsp:txXfrm>
        <a:off x="0" y="1026315"/>
        <a:ext cx="8915400" cy="513000"/>
      </dsp:txXfrm>
    </dsp:sp>
    <dsp:sp modelId="{E4A88E7C-7EBA-4501-AA7A-5C9977850AE9}">
      <dsp:nvSpPr>
        <dsp:cNvPr id="0" name=""/>
        <dsp:cNvSpPr/>
      </dsp:nvSpPr>
      <dsp:spPr>
        <a:xfrm>
          <a:off x="0" y="1539315"/>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3F58D4A-874B-4E65-B1DE-0CAF43F9B324}">
      <dsp:nvSpPr>
        <dsp:cNvPr id="0" name=""/>
        <dsp:cNvSpPr/>
      </dsp:nvSpPr>
      <dsp:spPr>
        <a:xfrm>
          <a:off x="0" y="1539315"/>
          <a:ext cx="8915400" cy="51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fr-FR" sz="2500" kern="1200" dirty="0">
              <a:latin typeface="Arial" panose="020B0604020202020204" pitchFamily="34" charset="0"/>
              <a:cs typeface="Arial" panose="020B0604020202020204" pitchFamily="34" charset="0"/>
            </a:rPr>
            <a:t>D.	Conclusions</a:t>
          </a:r>
          <a:endParaRPr lang="en-US" sz="2500" kern="1200" dirty="0">
            <a:latin typeface="Arial" panose="020B0604020202020204" pitchFamily="34" charset="0"/>
            <a:cs typeface="Arial" panose="020B0604020202020204" pitchFamily="34" charset="0"/>
          </a:endParaRPr>
        </a:p>
      </dsp:txBody>
      <dsp:txXfrm>
        <a:off x="0" y="1539315"/>
        <a:ext cx="8915400" cy="513000"/>
      </dsp:txXfrm>
    </dsp:sp>
    <dsp:sp modelId="{E4FB04A6-135B-4AD0-8F18-5BA5CBE0933B}">
      <dsp:nvSpPr>
        <dsp:cNvPr id="0" name=""/>
        <dsp:cNvSpPr/>
      </dsp:nvSpPr>
      <dsp:spPr>
        <a:xfrm>
          <a:off x="0" y="2052316"/>
          <a:ext cx="8915400"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69B119-6F61-46FA-BE5E-75558267405F}">
      <dsp:nvSpPr>
        <dsp:cNvPr id="0" name=""/>
        <dsp:cNvSpPr/>
      </dsp:nvSpPr>
      <dsp:spPr>
        <a:xfrm>
          <a:off x="0" y="2052316"/>
          <a:ext cx="8915400" cy="513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t" anchorCtr="0">
          <a:noAutofit/>
        </a:bodyPr>
        <a:lstStyle/>
        <a:p>
          <a:pPr marL="0" lvl="0" indent="0" algn="l" defTabSz="1111250">
            <a:lnSpc>
              <a:spcPct val="90000"/>
            </a:lnSpc>
            <a:spcBef>
              <a:spcPct val="0"/>
            </a:spcBef>
            <a:spcAft>
              <a:spcPct val="35000"/>
            </a:spcAft>
            <a:buNone/>
          </a:pPr>
          <a:r>
            <a:rPr lang="fr-FR" sz="2500" kern="1200" dirty="0">
              <a:latin typeface="Arial" panose="020B0604020202020204" pitchFamily="34" charset="0"/>
              <a:cs typeface="Arial" panose="020B0604020202020204" pitchFamily="34" charset="0"/>
            </a:rPr>
            <a:t>E.	</a:t>
          </a:r>
          <a:r>
            <a:rPr lang="en-GB" sz="2500" kern="1200" dirty="0">
              <a:latin typeface="Arial" panose="020B0604020202020204" pitchFamily="34" charset="0"/>
              <a:cs typeface="Arial" panose="020B0604020202020204" pitchFamily="34" charset="0"/>
            </a:rPr>
            <a:t>References</a:t>
          </a:r>
          <a:endParaRPr lang="en-US" sz="2500" kern="1200" dirty="0">
            <a:latin typeface="Arial" panose="020B0604020202020204" pitchFamily="34" charset="0"/>
            <a:cs typeface="Arial" panose="020B0604020202020204" pitchFamily="34" charset="0"/>
          </a:endParaRPr>
        </a:p>
      </dsp:txBody>
      <dsp:txXfrm>
        <a:off x="0" y="2052316"/>
        <a:ext cx="8915400" cy="513000"/>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FB1C76A-421C-79D7-E177-7C6D4EC435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2077251F-5837-ACC4-1A4C-DF77C35D81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F7037DF-83F0-4B8B-A7D5-3A1D026BFFD2}" type="datetimeFigureOut">
              <a:rPr lang="fr-FR" smtClean="0"/>
              <a:t>28/08/2024</a:t>
            </a:fld>
            <a:endParaRPr lang="fr-FR"/>
          </a:p>
        </p:txBody>
      </p:sp>
      <p:sp>
        <p:nvSpPr>
          <p:cNvPr id="4" name="Espace réservé du pied de page 3">
            <a:extLst>
              <a:ext uri="{FF2B5EF4-FFF2-40B4-BE49-F238E27FC236}">
                <a16:creationId xmlns:a16="http://schemas.microsoft.com/office/drawing/2014/main" id="{04B70FB3-6119-E3C0-584B-A82AF04BA9F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B07DFC6-49D1-DAB9-F8E6-5845502EBF6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F3BE61-FF86-4608-9E3D-0710932864C2}" type="slidenum">
              <a:rPr lang="fr-FR" smtClean="0"/>
              <a:t>‹#›</a:t>
            </a:fld>
            <a:endParaRPr lang="fr-FR"/>
          </a:p>
        </p:txBody>
      </p:sp>
    </p:spTree>
    <p:extLst>
      <p:ext uri="{BB962C8B-B14F-4D97-AF65-F5344CB8AC3E}">
        <p14:creationId xmlns:p14="http://schemas.microsoft.com/office/powerpoint/2010/main" val="41955711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FC431D-179D-45EE-A957-EB78623A558D}" type="datetimeFigureOut">
              <a:rPr lang="fr-FR" smtClean="0"/>
              <a:t>28/08/2024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438B7-714C-452F-A89D-9C3CA951958F}" type="slidenum">
              <a:rPr lang="fr-FR" smtClean="0"/>
              <a:t>‹#›</a:t>
            </a:fld>
            <a:endParaRPr lang="fr-FR"/>
          </a:p>
        </p:txBody>
      </p:sp>
    </p:spTree>
    <p:extLst>
      <p:ext uri="{BB962C8B-B14F-4D97-AF65-F5344CB8AC3E}">
        <p14:creationId xmlns:p14="http://schemas.microsoft.com/office/powerpoint/2010/main" val="2762148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apps.who.int/iris/handle/10665/329971"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3 round logos : FAO</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a:t>
            </a:fld>
            <a:endParaRPr lang="fr-FR" dirty="0"/>
          </a:p>
        </p:txBody>
      </p:sp>
    </p:spTree>
    <p:extLst>
      <p:ext uri="{BB962C8B-B14F-4D97-AF65-F5344CB8AC3E}">
        <p14:creationId xmlns:p14="http://schemas.microsoft.com/office/powerpoint/2010/main" val="1629814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solidFill>
                  <a:schemeClr val="tx1">
                    <a:lumMod val="75000"/>
                    <a:lumOff val="25000"/>
                  </a:schemeClr>
                </a:solidFill>
              </a:rPr>
              <a:t>dangerous, harmful, toxic, hazardous, …?</a:t>
            </a:r>
          </a:p>
          <a:p>
            <a:endParaRPr lang="en-US" dirty="0">
              <a:solidFill>
                <a:schemeClr val="tx1">
                  <a:lumMod val="75000"/>
                  <a:lumOff val="25000"/>
                </a:schemeClr>
              </a:solidFill>
            </a:endParaRPr>
          </a:p>
          <a:p>
            <a:r>
              <a:rPr lang="en-US" dirty="0">
                <a:solidFill>
                  <a:schemeClr val="tx1">
                    <a:lumMod val="75000"/>
                    <a:lumOff val="25000"/>
                  </a:schemeClr>
                </a:solidFill>
              </a:rPr>
              <a:t>Image: FAO Pesticide Registration Toolkit</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11</a:t>
            </a:fld>
            <a:endParaRPr lang="fr-FR"/>
          </a:p>
        </p:txBody>
      </p:sp>
    </p:spTree>
    <p:extLst>
      <p:ext uri="{BB962C8B-B14F-4D97-AF65-F5344CB8AC3E}">
        <p14:creationId xmlns:p14="http://schemas.microsoft.com/office/powerpoint/2010/main" val="377741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solidFill>
                  <a:schemeClr val="tx1">
                    <a:lumMod val="75000"/>
                    <a:lumOff val="25000"/>
                  </a:schemeClr>
                </a:solidFill>
              </a:rPr>
              <a:t>dangerous, harmful, toxic, hazardous, …?</a:t>
            </a:r>
          </a:p>
          <a:p>
            <a:endParaRPr lang="en-US" dirty="0">
              <a:solidFill>
                <a:schemeClr val="tx1">
                  <a:lumMod val="75000"/>
                  <a:lumOff val="25000"/>
                </a:schemeClr>
              </a:solidFill>
            </a:endParaRPr>
          </a:p>
          <a:p>
            <a:r>
              <a:rPr lang="en-US" dirty="0">
                <a:solidFill>
                  <a:schemeClr val="tx1">
                    <a:lumMod val="75000"/>
                    <a:lumOff val="25000"/>
                  </a:schemeClr>
                </a:solidFill>
              </a:rPr>
              <a:t>Image: FAO Pesticide Registration Toolkit</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12</a:t>
            </a:fld>
            <a:endParaRPr lang="fr-FR"/>
          </a:p>
        </p:txBody>
      </p:sp>
    </p:spTree>
    <p:extLst>
      <p:ext uri="{BB962C8B-B14F-4D97-AF65-F5344CB8AC3E}">
        <p14:creationId xmlns:p14="http://schemas.microsoft.com/office/powerpoint/2010/main" val="27439536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One of the outcomes of the Earth Summit in Rio de Janeiro 1992 was to develop an international hazard classification and labelling system for chemicals. It was recognized that a comprehensive scheme for the safe transport of dangerous goods, including chemicals and mainly covering acute hazards, had been elaborated within the United Nations. However, an international and harmonized hazard classification and labelling system to promote the safe use of chemicals, at the workplace or in the home, was lacking. It was stated that hazard classification is a particularly important tool in establishing labelling systems and that there was a need to develop harmonized hazard classification and labelling systems, building on ongoing work.</a:t>
            </a:r>
            <a:endParaRPr lang="sv-S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Thus, the objective was formulated: </a:t>
            </a:r>
            <a:endParaRPr lang="sv-S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kern="100" dirty="0">
                <a:effectLst/>
                <a:latin typeface="Calibri" panose="020F0502020204030204" pitchFamily="34" charset="0"/>
                <a:ea typeface="Calibri" panose="020F0502020204030204" pitchFamily="34" charset="0"/>
                <a:cs typeface="Times New Roman" panose="02020603050405020304" pitchFamily="18" charset="0"/>
              </a:rPr>
              <a:t>A globally harmonized hazard classification and compatible labelling system, including material safety data sheets and easily understandable symbols, should be available, if feasible, by the year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2000.</a:t>
            </a:r>
          </a:p>
          <a:p>
            <a:pPr>
              <a:lnSpc>
                <a:spcPct val="107000"/>
              </a:lnSpc>
              <a:spcAft>
                <a:spcPts val="800"/>
              </a:spcAft>
            </a:pPr>
            <a:endParaRPr lang="sv-SE" dirty="0"/>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The initial work was developed during a ten-year period and was completed in 2001. The result was transmitted by the Inter-organization Programme on the Sound Management of Chemicals (IOMC) to the new UN Economic and Social Council's Sub-Committee of Experts on the Globally Harmonized System of Classification and Labelling of Chemicals (GHS Sub-Committee). The GHS Sub-Committee was established by Council resolution 1999/65 of 26 October 1999 as a subsidiary body of the former Committee of Experts on the Transport of Dangerous Goods, which was reconfigured and renamed "Committee of Experts on the Transport of Dangerous Goods and on the Globally Harmonized System of Classification and Labelling of Chemicals". The Committee and its sub-committees work on a biennial basis. Secretariat services are provided by the Sustainable Transport Division of United Nations Economic Commission for Europe (UNECE).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The task of the GHS Sub-Committee is to: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act as a custodian for the GHS</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promote its implementation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provide additional guidance as needs arise</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encourage its adoption</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revise and update GHS to reflect national, regional and international experiences in implementing its requirements into legal acts, as well as practical experiences on classification and labelling according to the system. </a:t>
            </a: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sv-SE" sz="1200" b="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b="0" kern="100" dirty="0">
                <a:effectLst/>
                <a:latin typeface="Calibri" panose="020F0502020204030204" pitchFamily="34" charset="0"/>
                <a:ea typeface="Calibri" panose="020F0502020204030204" pitchFamily="34" charset="0"/>
                <a:cs typeface="Times New Roman" panose="02020603050405020304" pitchFamily="18" charset="0"/>
              </a:rPr>
              <a:t>The initial version of the GHS was approved by the Committee at its first session (December 2002) and was published in 2003. </a:t>
            </a:r>
            <a:endParaRPr lang="sv-SE" dirty="0"/>
          </a:p>
          <a:p>
            <a:pPr marL="0" marR="0" lvl="0" indent="0" algn="l" defTabSz="914400" rtl="0" eaLnBrk="1" fontAlgn="auto" latinLnBrk="0" hangingPunct="1">
              <a:lnSpc>
                <a:spcPct val="107000"/>
              </a:lnSpc>
              <a:spcBef>
                <a:spcPts val="0"/>
              </a:spcBef>
              <a:spcAft>
                <a:spcPts val="800"/>
              </a:spcAft>
              <a:buClrTx/>
              <a:buSzTx/>
              <a:buFontTx/>
              <a:buNone/>
              <a:tabLst/>
              <a:defRPr/>
            </a:pPr>
            <a:r>
              <a:rPr lang="en-US" dirty="0">
                <a:solidFill>
                  <a:schemeClr val="tx1">
                    <a:lumMod val="75000"/>
                    <a:lumOff val="25000"/>
                  </a:schemeClr>
                </a:solidFill>
              </a:rPr>
              <a:t>The GHS is regularly (every 2 years) updated and revised and improved to reflect national, regional and international experiences in implementing its requirements into legal acts, as well as practical experiences on classification and labelling according to the system.</a:t>
            </a:r>
          </a:p>
        </p:txBody>
      </p:sp>
      <p:sp>
        <p:nvSpPr>
          <p:cNvPr id="4" name="Platshållare för bildnummer 3"/>
          <p:cNvSpPr>
            <a:spLocks noGrp="1"/>
          </p:cNvSpPr>
          <p:nvPr>
            <p:ph type="sldNum" sz="quarter" idx="5"/>
          </p:nvPr>
        </p:nvSpPr>
        <p:spPr/>
        <p:txBody>
          <a:bodyPr/>
          <a:lstStyle/>
          <a:p>
            <a:fld id="{01244F47-9E96-47F7-A02E-6859137BCDF5}" type="slidenum">
              <a:rPr lang="sv-SE" smtClean="0"/>
              <a:t>14</a:t>
            </a:fld>
            <a:endParaRPr lang="sv-SE"/>
          </a:p>
        </p:txBody>
      </p:sp>
    </p:spTree>
    <p:extLst>
      <p:ext uri="{BB962C8B-B14F-4D97-AF65-F5344CB8AC3E}">
        <p14:creationId xmlns:p14="http://schemas.microsoft.com/office/powerpoint/2010/main" val="118850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Pesticide use is expected to continue growing in the coming years (FAO statistical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Pesticides are in widespread use around the world and may pose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hazards</a:t>
            </a:r>
            <a:r>
              <a:rPr lang="en-US" sz="1800" kern="100" dirty="0">
                <a:effectLst/>
                <a:latin typeface="Calibri" panose="020F0502020204030204" pitchFamily="34" charset="0"/>
                <a:ea typeface="Calibri" panose="020F0502020204030204" pitchFamily="34" charset="0"/>
                <a:cs typeface="Calibri" panose="020F0502020204030204" pitchFamily="34" charset="0"/>
              </a:rPr>
              <a:t> to those producing or using them, as well as to the environment in which they are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00" dirty="0">
                <a:effectLst/>
                <a:latin typeface="Calibri" panose="020F0502020204030204" pitchFamily="34" charset="0"/>
                <a:ea typeface="Calibri" panose="020F0502020204030204" pitchFamily="34" charset="0"/>
                <a:cs typeface="Calibri" panose="020F0502020204030204" pitchFamily="34" charset="0"/>
              </a:rPr>
              <a:t>Farmers, pesticide applicators, and farm workers </a:t>
            </a:r>
            <a:r>
              <a:rPr lang="en-US" sz="1800" kern="100" dirty="0">
                <a:effectLst/>
                <a:latin typeface="Calibri" panose="020F0502020204030204" pitchFamily="34" charset="0"/>
                <a:ea typeface="Calibri" panose="020F0502020204030204" pitchFamily="34" charset="0"/>
                <a:cs typeface="Calibri" panose="020F0502020204030204" pitchFamily="34" charset="0"/>
              </a:rPr>
              <a:t>are at risk from exposure (hazard x exposure = risk) through the use of different agricultural chemicals, such as pesticides and fertilizers.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a:p>
            <a:r>
              <a:rPr lang="en-US" dirty="0"/>
              <a:t>Photo: FAO</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16</a:t>
            </a:fld>
            <a:endParaRPr lang="fr-FR"/>
          </a:p>
        </p:txBody>
      </p:sp>
    </p:spTree>
    <p:extLst>
      <p:ext uri="{BB962C8B-B14F-4D97-AF65-F5344CB8AC3E}">
        <p14:creationId xmlns:p14="http://schemas.microsoft.com/office/powerpoint/2010/main" val="758839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kern="100" dirty="0">
                <a:effectLst/>
                <a:latin typeface="Calibri" panose="020F0502020204030204" pitchFamily="34" charset="0"/>
                <a:ea typeface="Calibri" panose="020F0502020204030204" pitchFamily="34" charset="0"/>
                <a:cs typeface="Calibri" panose="020F0502020204030204" pitchFamily="34" charset="0"/>
              </a:rPr>
              <a:t>Farmers, pesticide applicators, and farm workers </a:t>
            </a:r>
            <a:r>
              <a:rPr lang="en-US" sz="1800" kern="100" dirty="0">
                <a:effectLst/>
                <a:latin typeface="Calibri" panose="020F0502020204030204" pitchFamily="34" charset="0"/>
                <a:ea typeface="Calibri" panose="020F0502020204030204" pitchFamily="34" charset="0"/>
                <a:cs typeface="Calibri" panose="020F0502020204030204" pitchFamily="34" charset="0"/>
              </a:rPr>
              <a:t>are at risk from exposure (hazard x exposure = risk) through the use of different agricultural chemicals, such as pesticides and fertilizers.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Distributors are at risk as they may repackage pesticides, so ensuring that labels are consistent at all stages is also important. </a:t>
            </a:r>
          </a:p>
          <a:p>
            <a:endParaRPr lang="en-US" dirty="0"/>
          </a:p>
          <a:p>
            <a:r>
              <a:rPr lang="en-US" dirty="0"/>
              <a:t>Training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In some countries, applicators and agricultural workers receive training on how to protect themselves from pesticides. As with all sectors, training on the proper understanding and use of the label information and the pesticide product is important.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kern="100" dirty="0">
                <a:solidFill>
                  <a:srgbClr val="000000"/>
                </a:solidFill>
                <a:effectLst/>
                <a:latin typeface="ArialMT"/>
                <a:ea typeface="Calibri" panose="020F0502020204030204" pitchFamily="34" charset="0"/>
                <a:cs typeface="Calibri" panose="020F0502020204030204" pitchFamily="34" charset="0"/>
              </a:rPr>
              <a:t>The GHS encourages training to help users understand the information provided by the GHS tools. (note: While recommended, training has not been harmonized in the GHS.)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a:p>
            <a:r>
              <a:rPr lang="fr-FR" dirty="0"/>
              <a:t>Photo: FAO</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17</a:t>
            </a:fld>
            <a:endParaRPr lang="fr-FR"/>
          </a:p>
        </p:txBody>
      </p:sp>
    </p:spTree>
    <p:extLst>
      <p:ext uri="{BB962C8B-B14F-4D97-AF65-F5344CB8AC3E}">
        <p14:creationId xmlns:p14="http://schemas.microsoft.com/office/powerpoint/2010/main" val="229198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The Code of Conduct is </a:t>
            </a:r>
            <a:r>
              <a:rPr lang="en-GB" sz="1200" noProof="0" dirty="0">
                <a:latin typeface="Calibri" panose="020F0502020204030204" pitchFamily="34" charset="0"/>
                <a:ea typeface="Calibri" panose="020F0502020204030204" pitchFamily="34" charset="0"/>
                <a:cs typeface="Calibri" panose="020F0502020204030204" pitchFamily="34" charset="0"/>
              </a:rPr>
              <a:t>a </a:t>
            </a:r>
            <a:r>
              <a:rPr lang="en-GB" sz="1200" b="1" noProof="0" dirty="0">
                <a:latin typeface="Calibri" panose="020F0502020204030204" pitchFamily="34" charset="0"/>
                <a:ea typeface="Calibri" panose="020F0502020204030204" pitchFamily="34" charset="0"/>
                <a:cs typeface="Calibri" panose="020F0502020204030204" pitchFamily="34" charset="0"/>
              </a:rPr>
              <a:t>voluntary</a:t>
            </a:r>
            <a:r>
              <a:rPr lang="en-GB" sz="1200" noProof="0" dirty="0">
                <a:latin typeface="Calibri" panose="020F0502020204030204" pitchFamily="34" charset="0"/>
                <a:ea typeface="Calibri" panose="020F0502020204030204" pitchFamily="34" charset="0"/>
                <a:cs typeface="Calibri" panose="020F0502020204030204" pitchFamily="34" charset="0"/>
              </a:rPr>
              <a:t> framework to guide government policy makers and regulators, the private sector, civil society, and other stakeholders on best practices in managing pesticides throughout their lifecycle (e.g. production, distribution, sale, use, regulation and management of pesticides, as well as the disposal of obsolete pesticides.) for all pesticide uses (e.g. agriculture and public health, including vector control). </a:t>
            </a:r>
            <a:r>
              <a:rPr lang="en-GB" sz="1800" noProof="0" dirty="0">
                <a:effectLst/>
                <a:latin typeface="Times New Roman" panose="02020603050405020304" pitchFamily="18" charset="0"/>
                <a:ea typeface="Calibri" panose="020F0502020204030204" pitchFamily="34" charset="0"/>
              </a:rPr>
              <a:t>It has been endorsed by FAO Members and is supported by key pesticide industry associations and civil society organizations.</a:t>
            </a:r>
            <a:endParaRPr lang="en-GB" sz="1200" noProof="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noProof="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spc="-15" noProof="0" dirty="0">
                <a:effectLst/>
                <a:latin typeface="Times New Roman" panose="02020603050405020304" pitchFamily="18" charset="0"/>
                <a:ea typeface="SimSun" panose="02010600030101010101" pitchFamily="2" charset="-122"/>
              </a:rPr>
              <a:t>The Code of Conduct lists the responsibilities and standards of conduct for both governments and the pesticide industry, with respect to pesticide labelling</a:t>
            </a:r>
            <a:r>
              <a:rPr lang="en-GB" sz="1200" spc="-15" noProof="0" dirty="0">
                <a:effectLst/>
                <a:latin typeface="Calibri" panose="020F0502020204030204" pitchFamily="34" charset="0"/>
                <a:ea typeface="SimSun" panose="02010600030101010101" pitchFamily="2" charset="-122"/>
                <a:cs typeface="Calibri" panose="020F0502020204030204" pitchFamily="34" charset="0"/>
              </a:rPr>
              <a:t>.</a:t>
            </a:r>
            <a:endParaRPr lang="en-GB" sz="1200" noProof="0" dirty="0">
              <a:latin typeface="Calibri" panose="020F0502020204030204" pitchFamily="34" charset="0"/>
              <a:ea typeface="Calibri" panose="020F0502020204030204" pitchFamily="34" charset="0"/>
              <a:cs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20</a:t>
            </a:fld>
            <a:endParaRPr lang="fr-FR"/>
          </a:p>
        </p:txBody>
      </p:sp>
    </p:spTree>
    <p:extLst>
      <p:ext uri="{BB962C8B-B14F-4D97-AF65-F5344CB8AC3E}">
        <p14:creationId xmlns:p14="http://schemas.microsoft.com/office/powerpoint/2010/main" val="8767932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noProof="0" dirty="0"/>
              <a:t>Part 2 of this presentation is available separately.</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21</a:t>
            </a:fld>
            <a:endParaRPr lang="fr-FR"/>
          </a:p>
        </p:txBody>
      </p:sp>
    </p:spTree>
    <p:extLst>
      <p:ext uri="{BB962C8B-B14F-4D97-AF65-F5344CB8AC3E}">
        <p14:creationId xmlns:p14="http://schemas.microsoft.com/office/powerpoint/2010/main" val="2394393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More </a:t>
            </a:r>
            <a:r>
              <a:rPr lang="fr-FR" dirty="0" err="1"/>
              <a:t>detail</a:t>
            </a:r>
            <a:r>
              <a:rPr lang="fr-FR" dirty="0"/>
              <a:t> about </a:t>
            </a:r>
            <a:r>
              <a:rPr lang="fr-FR" dirty="0" err="1"/>
              <a:t>this</a:t>
            </a:r>
            <a:r>
              <a:rPr lang="fr-FR" dirty="0"/>
              <a:t> guidance </a:t>
            </a:r>
            <a:r>
              <a:rPr lang="fr-FR" dirty="0" err="1"/>
              <a:t>will</a:t>
            </a:r>
            <a:r>
              <a:rPr lang="fr-FR" dirty="0"/>
              <a:t> </a:t>
            </a:r>
            <a:r>
              <a:rPr lang="fr-FR" dirty="0" err="1"/>
              <a:t>be</a:t>
            </a:r>
            <a:r>
              <a:rPr lang="fr-FR" dirty="0"/>
              <a:t> </a:t>
            </a:r>
            <a:r>
              <a:rPr lang="fr-FR" dirty="0" err="1"/>
              <a:t>provided</a:t>
            </a:r>
            <a:r>
              <a:rPr lang="fr-FR" dirty="0"/>
              <a:t> in Part 2 of </a:t>
            </a:r>
            <a:r>
              <a:rPr lang="fr-FR" dirty="0" err="1"/>
              <a:t>this</a:t>
            </a:r>
            <a:r>
              <a:rPr lang="fr-FR" dirty="0"/>
              <a:t> </a:t>
            </a:r>
            <a:r>
              <a:rPr lang="fr-FR" dirty="0" err="1"/>
              <a:t>presentation</a:t>
            </a:r>
            <a:r>
              <a:rPr lang="fr-FR" dirty="0"/>
              <a:t>, </a:t>
            </a:r>
            <a:r>
              <a:rPr lang="fr-FR" dirty="0" err="1"/>
              <a:t>available</a:t>
            </a:r>
            <a:r>
              <a:rPr lang="fr-FR" dirty="0"/>
              <a:t> </a:t>
            </a:r>
            <a:r>
              <a:rPr lang="fr-FR" dirty="0" err="1"/>
              <a:t>separately</a:t>
            </a:r>
            <a:r>
              <a:rPr lang="fr-FR" dirty="0"/>
              <a:t>.</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22</a:t>
            </a:fld>
            <a:endParaRPr lang="fr-FR"/>
          </a:p>
        </p:txBody>
      </p:sp>
    </p:spTree>
    <p:extLst>
      <p:ext uri="{BB962C8B-B14F-4D97-AF65-F5344CB8AC3E}">
        <p14:creationId xmlns:p14="http://schemas.microsoft.com/office/powerpoint/2010/main" val="772552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000000"/>
                </a:solidFill>
                <a:effectLst/>
                <a:latin typeface="Calibri" panose="020F0502020204030204" pitchFamily="34" charset="0"/>
                <a:ea typeface="Times New Roman" panose="02020603050405020304" pitchFamily="18" charset="0"/>
              </a:rPr>
              <a:t>Voluntary classification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000000"/>
                </a:solidFill>
                <a:effectLst/>
                <a:latin typeface="Calibri" panose="020F0502020204030204" pitchFamily="34" charset="0"/>
                <a:ea typeface="Times New Roman" panose="02020603050405020304" pitchFamily="18" charset="0"/>
              </a:rPr>
              <a:t>The final classification of any pesticide product is intended to be by formulation (“mixture” </a:t>
            </a:r>
            <a:r>
              <a:rPr lang="en-US" sz="1800" dirty="0">
                <a:solidFill>
                  <a:srgbClr val="000000"/>
                </a:solidFill>
                <a:effectLst/>
                <a:latin typeface="Calibri" panose="020F0502020204030204" pitchFamily="34" charset="0"/>
                <a:ea typeface="Times New Roman" panose="02020603050405020304" pitchFamily="18" charset="0"/>
              </a:rPr>
              <a:t>according to the GHS vocabulary). The classification given in the tables in the WHO document is of active ingredients, and only forms the starting point for the final classification of an actual formulation. It is preferable that the final classification of a formulation is based on toxicity data obtained on that specific formulation.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Times New Roman" panose="02020603050405020304" pitchFamily="18" charset="0"/>
              </a:rPr>
              <a:t>The criteria set out in the table of Part I of the Classification are then applied to this first-hand data.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Calibri" panose="020F0502020204030204" pitchFamily="34" charset="0"/>
                <a:ea typeface="Times New Roman" panose="02020603050405020304" pitchFamily="18" charset="0"/>
              </a:rPr>
              <a:t>Only if formulation toxicity data are not available should the formula be used which is shown on page 4 of Part I, to extrapolate the LD</a:t>
            </a:r>
            <a:r>
              <a:rPr lang="en-US" sz="1800" baseline="-25000" dirty="0">
                <a:solidFill>
                  <a:srgbClr val="000000"/>
                </a:solidFill>
                <a:effectLst/>
                <a:latin typeface="Calibri" panose="020F0502020204030204" pitchFamily="34" charset="0"/>
                <a:ea typeface="Times New Roman" panose="02020603050405020304" pitchFamily="18" charset="0"/>
              </a:rPr>
              <a:t>50</a:t>
            </a:r>
            <a:r>
              <a:rPr lang="en-US" sz="1800" dirty="0">
                <a:solidFill>
                  <a:srgbClr val="000000"/>
                </a:solidFill>
                <a:effectLst/>
                <a:latin typeface="Calibri" panose="020F0502020204030204" pitchFamily="34" charset="0"/>
                <a:ea typeface="Times New Roman" panose="02020603050405020304" pitchFamily="18" charset="0"/>
              </a:rPr>
              <a:t> of the formulation from that of the active ingredient.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ea typeface="Calibri" panose="020F0502020204030204" pitchFamily="34" charset="0"/>
                <a:cs typeface="Arial" panose="020B0604020202020204" pitchFamily="34" charset="0"/>
              </a:rPr>
              <a:t>The WHO document  also lists active ingredients believed to be obsolete or discontinued for use as pesticides, pesticides subject to the Rotterdam Convention’s prior informed consent procedure, persistent organic pollutants whose trading is limited by the Stockholm Convention, and</a:t>
            </a:r>
            <a:r>
              <a:rPr lang="en-GB" sz="1800" u="none" dirty="0">
                <a:effectLst/>
                <a:latin typeface="Calibri" panose="020F0502020204030204" pitchFamily="34" charset="0"/>
                <a:ea typeface="Calibri" panose="020F0502020204030204" pitchFamily="34" charset="0"/>
                <a:cs typeface="Arial" panose="020B0604020202020204" pitchFamily="34" charset="0"/>
              </a:rPr>
              <a:t> </a:t>
            </a:r>
            <a:r>
              <a:rPr lang="en-GB" sz="1800" u="none" dirty="0">
                <a:solidFill>
                  <a:srgbClr val="008080"/>
                </a:solidFill>
                <a:effectLst/>
                <a:latin typeface="Calibri" panose="020F0502020204030204" pitchFamily="34" charset="0"/>
                <a:ea typeface="Calibri" panose="020F0502020204030204" pitchFamily="34" charset="0"/>
                <a:cs typeface="Arial" panose="020B0604020202020204" pitchFamily="34" charset="0"/>
              </a:rPr>
              <a:t>provides information on </a:t>
            </a:r>
            <a:r>
              <a:rPr lang="en-GB" sz="1800" u="none" dirty="0">
                <a:effectLst/>
                <a:latin typeface="Calibri" panose="020F0502020204030204" pitchFamily="34" charset="0"/>
                <a:ea typeface="Calibri" panose="020F0502020204030204" pitchFamily="34" charset="0"/>
                <a:cs typeface="Arial" panose="020B0604020202020204" pitchFamily="34" charset="0"/>
              </a:rPr>
              <a:t>gase</a:t>
            </a:r>
            <a:r>
              <a:rPr lang="en-GB" sz="1800" dirty="0">
                <a:effectLst/>
                <a:latin typeface="Calibri" panose="020F0502020204030204" pitchFamily="34" charset="0"/>
                <a:ea typeface="Calibri" panose="020F0502020204030204" pitchFamily="34" charset="0"/>
                <a:cs typeface="Arial" panose="020B0604020202020204" pitchFamily="34" charset="0"/>
              </a:rPr>
              <a:t>ous or volatile fumigant</a:t>
            </a:r>
            <a:r>
              <a:rPr lang="en-GB" sz="1800" strike="noStrike" dirty="0">
                <a:effectLst/>
                <a:latin typeface="Calibri" panose="020F0502020204030204" pitchFamily="34" charset="0"/>
                <a:ea typeface="Calibri" panose="020F0502020204030204" pitchFamily="34" charset="0"/>
                <a:cs typeface="Arial" panose="020B0604020202020204" pitchFamily="34" charset="0"/>
              </a:rPr>
              <a:t>s</a:t>
            </a:r>
            <a:r>
              <a:rPr lang="en-GB" sz="1800" strike="noStrike" dirty="0">
                <a:solidFill>
                  <a:srgbClr val="FF0000"/>
                </a:solidFill>
                <a:effectLst/>
                <a:latin typeface="Calibri" panose="020F0502020204030204" pitchFamily="34" charset="0"/>
                <a:ea typeface="Calibri" panose="020F0502020204030204" pitchFamily="34" charset="0"/>
                <a:cs typeface="Arial" panose="020B0604020202020204" pitchFamily="34" charset="0"/>
              </a:rPr>
              <a:t>.</a:t>
            </a:r>
            <a:endParaRPr lang="en-US" sz="1800" strike="noStrike"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000000"/>
              </a:solidFill>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u="none" dirty="0">
                <a:solidFill>
                  <a:srgbClr val="008080"/>
                </a:solidFill>
                <a:effectLst/>
                <a:latin typeface="Calibri" panose="020F0502020204030204" pitchFamily="34" charset="0"/>
                <a:ea typeface="Calibri" panose="020F0502020204030204" pitchFamily="34" charset="0"/>
                <a:cs typeface="Arial" panose="020B0604020202020204" pitchFamily="34" charset="0"/>
              </a:rPr>
              <a:t>The document is updated periodically based on the latest WHO evaluations available.</a:t>
            </a:r>
            <a:endParaRPr lang="fr-FR" sz="1800" u="none" dirty="0">
              <a:effectLst/>
              <a:latin typeface="Times New Roman" panose="02020603050405020304" pitchFamily="18" charset="0"/>
              <a:ea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23</a:t>
            </a:fld>
            <a:endParaRPr lang="fr-FR"/>
          </a:p>
        </p:txBody>
      </p:sp>
    </p:spTree>
    <p:extLst>
      <p:ext uri="{BB962C8B-B14F-4D97-AF65-F5344CB8AC3E}">
        <p14:creationId xmlns:p14="http://schemas.microsoft.com/office/powerpoint/2010/main" val="8531623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t>The International Chemical Safety Cards (ICSCs) are data sheets intended to provide essential safety and health information on chemicals in a clear and concise way. The primary aim of the Cards is to promote the safe use of chemicals in the workplace. The main target users are workers and those responsible for occupational safety and health. </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24</a:t>
            </a:fld>
            <a:endParaRPr lang="fr-FR"/>
          </a:p>
        </p:txBody>
      </p:sp>
    </p:spTree>
    <p:extLst>
      <p:ext uri="{BB962C8B-B14F-4D97-AF65-F5344CB8AC3E}">
        <p14:creationId xmlns:p14="http://schemas.microsoft.com/office/powerpoint/2010/main" val="104049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1" noProof="0" dirty="0"/>
              <a:t>What will you learn in </a:t>
            </a:r>
            <a:r>
              <a:rPr lang="en-GB" b="1" i="1" noProof="0" dirty="0"/>
              <a:t>Part 1 of this presentation on “GHS and agriculture”</a:t>
            </a:r>
            <a:r>
              <a:rPr lang="en-GB" i="1" noProof="0" dirty="0"/>
              <a:t>?</a:t>
            </a:r>
          </a:p>
          <a:p>
            <a:pPr marL="171450" indent="-171450">
              <a:buFont typeface="Arial" panose="020B0604020202020204" pitchFamily="34" charset="0"/>
              <a:buChar char="•"/>
            </a:pPr>
            <a:r>
              <a:rPr lang="en-GB" noProof="0" dirty="0"/>
              <a:t>More about how the GHS applies in the agriculture sector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noProof="0" dirty="0"/>
              <a:t>The benefits of implementing GHS in a key sector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noProof="0" dirty="0"/>
              <a:t>How to proceed to implement it in your country (with or without GHS already implemented in other sectors, with or without an existing hazard classification/labelling system)</a:t>
            </a:r>
          </a:p>
          <a:p>
            <a:endParaRPr lang="en-GB" i="1" noProof="0" dirty="0"/>
          </a:p>
          <a:p>
            <a:r>
              <a:rPr lang="en-GB" i="1" noProof="0" dirty="0"/>
              <a:t>Who is this presentation for?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noProof="0" dirty="0"/>
              <a:t>Primarily for policy makers in the agriculture sector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i="0" noProof="0" dirty="0"/>
              <a:t>But also for anyone who would like to understand more about the relevance of GHS for the agricultural sector.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i="0" noProof="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i="0" noProof="0" dirty="0"/>
              <a:t>Part 2 of this presentation on “GHS and agriculture”</a:t>
            </a:r>
            <a:r>
              <a:rPr lang="en-GB" i="0" noProof="0" dirty="0"/>
              <a:t>, available separately, provides more detail about how the GHS applies to pesticides and fertilizers.  It reviews more </a:t>
            </a:r>
            <a:r>
              <a:rPr lang="en-GB" b="0" i="0" noProof="0" dirty="0"/>
              <a:t>technical</a:t>
            </a:r>
            <a:r>
              <a:rPr lang="en-GB" i="0" noProof="0" dirty="0"/>
              <a:t> aspects of GHS implementation in agriculture, how – in practice -- to apply the classification criteria and prepare pesticide labels.</a:t>
            </a:r>
            <a:endParaRPr lang="en-GB" i="0" u="sng" noProof="0" dirty="0">
              <a:solidFill>
                <a:srgbClr val="0070C0"/>
              </a:solidFill>
            </a:endParaRP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a:t>
            </a:fld>
            <a:endParaRPr lang="fr-FR"/>
          </a:p>
        </p:txBody>
      </p:sp>
    </p:spTree>
    <p:extLst>
      <p:ext uri="{BB962C8B-B14F-4D97-AF65-F5344CB8AC3E}">
        <p14:creationId xmlns:p14="http://schemas.microsoft.com/office/powerpoint/2010/main" val="243829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25</a:t>
            </a:fld>
            <a:endParaRPr lang="fr-FR"/>
          </a:p>
        </p:txBody>
      </p:sp>
    </p:spTree>
    <p:extLst>
      <p:ext uri="{BB962C8B-B14F-4D97-AF65-F5344CB8AC3E}">
        <p14:creationId xmlns:p14="http://schemas.microsoft.com/office/powerpoint/2010/main" val="9365458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effectLst/>
                <a:latin typeface="Calibri" panose="020F0502020204030204" pitchFamily="34" charset="0"/>
                <a:ea typeface="Times New Roman" panose="02020603050405020304" pitchFamily="18" charset="0"/>
              </a:rPr>
              <a:t>Further to the ILO Convention, a number of international management efforts and agreements exist that are relevant to the sound chemicals management and GHS implementation.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0" dirty="0">
                <a:effectLst/>
                <a:latin typeface="Calibri" panose="020F0502020204030204" pitchFamily="34" charset="0"/>
                <a:ea typeface="Times New Roman" panose="02020603050405020304" pitchFamily="18" charset="0"/>
              </a:rPr>
              <a:t>BRS (Basel, Rotterdam and Stockholm Conventions) all apply to pesticides</a:t>
            </a:r>
            <a:r>
              <a:rPr lang="en-US" sz="1200" kern="0" dirty="0">
                <a:effectLst/>
                <a:latin typeface="Calibri" panose="020F0502020204030204" pitchFamily="34"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0" dirty="0">
                <a:effectLst/>
                <a:latin typeface="Calibri" panose="020F0502020204030204" pitchFamily="34" charset="0"/>
                <a:ea typeface="Times New Roman" panose="02020603050405020304" pitchFamily="18" charset="0"/>
              </a:rPr>
              <a:t>They are legally-binding</a:t>
            </a:r>
            <a:r>
              <a:rPr lang="en-US" sz="1200" kern="0" dirty="0">
                <a:effectLst/>
                <a:latin typeface="Calibri" panose="020F0502020204030204" pitchFamily="34" charset="0"/>
                <a:ea typeface="Times New Roman" panose="02020603050405020304" pitchFamily="18" charset="0"/>
              </a:rPr>
              <a:t> to the parties to the Conventions.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effectLst/>
                <a:latin typeface="Calibri" panose="020F0502020204030204" pitchFamily="34" charset="0"/>
              </a:rPr>
              <a:t>Let’s have a look at each of them.</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26</a:t>
            </a:fld>
            <a:endParaRPr lang="fr-FR"/>
          </a:p>
        </p:txBody>
      </p:sp>
    </p:spTree>
    <p:extLst>
      <p:ext uri="{BB962C8B-B14F-4D97-AF65-F5344CB8AC3E}">
        <p14:creationId xmlns:p14="http://schemas.microsoft.com/office/powerpoint/2010/main" val="673842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rPr>
              <a:t>Was adopted in 1998, with 165 Parties at present.</a:t>
            </a:r>
          </a:p>
          <a:p>
            <a:pPr marL="285750" indent="-285750" algn="just">
              <a:lnSpc>
                <a:spcPct val="107000"/>
              </a:lnSpc>
              <a:spcAft>
                <a:spcPts val="800"/>
              </a:spcAft>
              <a:buFont typeface="Arial" panose="020B0604020202020204" pitchFamily="34" charset="0"/>
              <a:buChar cha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 Convention is an international legally binding instrument establishing the Prior Informed Consent (PIC) procedure based on import responses with regard to 35 pesticides, 18 industrial chemicals and 1 chemical in both the pesticide and the industrial chemical categories that have been banned or severely restricted for health or environmental reasons by two or more Parties.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tx1"/>
                </a:solidFill>
                <a:effectLst/>
                <a:latin typeface="Times New Roman" panose="02020603050405020304" pitchFamily="18" charset="0"/>
                <a:cs typeface="+mn-cs"/>
              </a:rPr>
              <a:t>The Convention requires countries (parties) to ensure that chemicals used for occupational purposes have SDS that follow an internationally recognized format.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solidFill>
                  <a:schemeClr val="tx1"/>
                </a:solidFill>
                <a:effectLst/>
                <a:latin typeface="Times New Roman" panose="02020603050405020304" pitchFamily="18" charset="0"/>
                <a:cs typeface="+mn-cs"/>
              </a:rPr>
              <a:t>It obliges exporting parties to require that an SDS be sent to each importer of any pesticides included in Annex III and of pesticides banned or severely restricted in the exporting country.</a:t>
            </a:r>
            <a:endParaRPr lang="fr-FR" sz="1800" kern="1200" dirty="0">
              <a:solidFill>
                <a:schemeClr val="tx1"/>
              </a:solidFill>
              <a:effectLst/>
              <a:latin typeface="Times New Roman" panose="02020603050405020304" pitchFamily="18" charset="0"/>
              <a:cs typeface="+mn-cs"/>
            </a:endParaRPr>
          </a:p>
          <a:p>
            <a:pPr marL="0" indent="0" algn="just">
              <a:lnSpc>
                <a:spcPct val="107000"/>
              </a:lnSpc>
              <a:spcAft>
                <a:spcPts val="800"/>
              </a:spcAft>
              <a:buFont typeface="Arial" panose="020B0604020202020204" pitchFamily="34" charset="0"/>
              <a:buNone/>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r>
              <a:rPr lang="en-US" sz="1800" kern="0" dirty="0">
                <a:effectLst/>
                <a:latin typeface="Calibri" panose="020F0502020204030204" pitchFamily="34" charset="0"/>
                <a:ea typeface="Times New Roman" panose="02020603050405020304" pitchFamily="18" charset="0"/>
              </a:rPr>
              <a:t>The international standard and format for SDS and labels can be seen </a:t>
            </a:r>
            <a:r>
              <a:rPr lang="en-US" sz="1800" b="1" kern="0" dirty="0">
                <a:effectLst/>
                <a:latin typeface="Calibri" panose="020F0502020204030204" pitchFamily="34" charset="0"/>
                <a:ea typeface="Times New Roman" panose="02020603050405020304" pitchFamily="18" charset="0"/>
              </a:rPr>
              <a:t>as references to the GHS.</a:t>
            </a:r>
            <a:endParaRPr lang="fr-FR"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27</a:t>
            </a:fld>
            <a:endParaRPr lang="fr-FR"/>
          </a:p>
        </p:txBody>
      </p:sp>
    </p:spTree>
    <p:extLst>
      <p:ext uri="{BB962C8B-B14F-4D97-AF65-F5344CB8AC3E}">
        <p14:creationId xmlns:p14="http://schemas.microsoft.com/office/powerpoint/2010/main" val="18354335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rPr>
              <a:t>Was adopted in 2001, with 186 Parties at present</a:t>
            </a:r>
          </a:p>
          <a:p>
            <a:pPr marL="285750" indent="-285750" algn="just">
              <a:lnSpc>
                <a:spcPct val="107000"/>
              </a:lnSpc>
              <a:spcAft>
                <a:spcPts val="800"/>
              </a:spcAft>
              <a:buFont typeface="Arial" panose="020B0604020202020204" pitchFamily="34" charset="0"/>
              <a:buChar cha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 Convention is an international legally binding instrument</a:t>
            </a:r>
          </a:p>
          <a:p>
            <a:pPr algn="l"/>
            <a:endParaRPr lang="en-US" sz="2800" b="1" i="0" dirty="0">
              <a:solidFill>
                <a:srgbClr val="4D4D4D"/>
              </a:solidFill>
              <a:effectLst/>
              <a:latin typeface="Arial" panose="020B0604020202020204" pitchFamily="34" charset="0"/>
            </a:endParaRPr>
          </a:p>
          <a:p>
            <a:pPr algn="l"/>
            <a:r>
              <a:rPr lang="en-US" sz="2800" b="1" i="0" dirty="0">
                <a:solidFill>
                  <a:srgbClr val="4D4D4D"/>
                </a:solidFill>
                <a:effectLst/>
                <a:latin typeface="Arial" panose="020B0604020202020204" pitchFamily="34" charset="0"/>
              </a:rPr>
              <a:t>Annex A (Elimination) – 15 pesticides, 2 pesticide/chemicals and 13 chemicals </a:t>
            </a:r>
          </a:p>
          <a:p>
            <a:pPr algn="l"/>
            <a:r>
              <a:rPr lang="en-US" sz="2800" b="0" i="0" dirty="0">
                <a:solidFill>
                  <a:srgbClr val="4D4D4D"/>
                </a:solidFill>
                <a:effectLst/>
                <a:latin typeface="Arial" panose="020B0604020202020204" pitchFamily="34" charset="0"/>
              </a:rPr>
              <a:t>Parties must take measures to eliminate the production and use of the chemicals listed under Annex A.</a:t>
            </a:r>
          </a:p>
          <a:p>
            <a:pPr algn="l"/>
            <a:r>
              <a:rPr lang="en-US" sz="4000" b="1" i="0" dirty="0">
                <a:solidFill>
                  <a:srgbClr val="4D4D4D"/>
                </a:solidFill>
                <a:effectLst/>
                <a:latin typeface="Arial" panose="020B0604020202020204" pitchFamily="34" charset="0"/>
              </a:rPr>
              <a:t>Annex B (Restriction) – 2 chemicals, 1 pesticide (DDT) and 1 pesticide/chemical (PFOS)</a:t>
            </a:r>
          </a:p>
          <a:p>
            <a:pPr algn="l"/>
            <a:r>
              <a:rPr lang="en-US" sz="4000" b="0" i="0" dirty="0">
                <a:solidFill>
                  <a:srgbClr val="4D4D4D"/>
                </a:solidFill>
                <a:effectLst/>
                <a:latin typeface="Arial" panose="020B0604020202020204" pitchFamily="34" charset="0"/>
              </a:rPr>
              <a:t>Parties must take measures to </a:t>
            </a:r>
            <a:r>
              <a:rPr lang="en-US" sz="4000" b="1" i="0" dirty="0">
                <a:solidFill>
                  <a:srgbClr val="4D4D4D"/>
                </a:solidFill>
                <a:effectLst/>
                <a:latin typeface="Arial" panose="020B0604020202020204" pitchFamily="34" charset="0"/>
              </a:rPr>
              <a:t>restrict </a:t>
            </a:r>
            <a:r>
              <a:rPr lang="en-US" sz="4000" b="0" i="0" dirty="0">
                <a:solidFill>
                  <a:srgbClr val="4D4D4D"/>
                </a:solidFill>
                <a:effectLst/>
                <a:latin typeface="Arial" panose="020B0604020202020204" pitchFamily="34" charset="0"/>
              </a:rPr>
              <a:t>the production and use of the chemicals listed under Annex B in light of any applicable acceptable purposes and/or specific exemptions listed in the Annex.</a:t>
            </a:r>
          </a:p>
          <a:p>
            <a:pPr algn="l"/>
            <a:r>
              <a:rPr lang="en-US" sz="4000" b="1" i="0" dirty="0">
                <a:solidFill>
                  <a:srgbClr val="4D4D4D"/>
                </a:solidFill>
                <a:effectLst/>
                <a:latin typeface="Arial" panose="020B0604020202020204" pitchFamily="34" charset="0"/>
              </a:rPr>
              <a:t>Annex C (Unintentional production) – 7 chemicals</a:t>
            </a:r>
          </a:p>
          <a:p>
            <a:pPr algn="l"/>
            <a:r>
              <a:rPr lang="en-US" sz="4000" b="0" i="0" dirty="0">
                <a:solidFill>
                  <a:srgbClr val="4D4D4D"/>
                </a:solidFill>
                <a:effectLst/>
                <a:latin typeface="Arial" panose="020B0604020202020204" pitchFamily="34" charset="0"/>
              </a:rPr>
              <a:t>Parties must take measures to reduce the </a:t>
            </a:r>
            <a:r>
              <a:rPr lang="en-US" sz="4000" b="1" i="0" dirty="0">
                <a:solidFill>
                  <a:srgbClr val="4D4D4D"/>
                </a:solidFill>
                <a:effectLst/>
                <a:latin typeface="Arial" panose="020B0604020202020204" pitchFamily="34" charset="0"/>
              </a:rPr>
              <a:t>unintentional releases</a:t>
            </a:r>
            <a:r>
              <a:rPr lang="en-US" sz="4000" b="0" i="0" dirty="0">
                <a:solidFill>
                  <a:srgbClr val="4D4D4D"/>
                </a:solidFill>
                <a:effectLst/>
                <a:latin typeface="Arial" panose="020B0604020202020204" pitchFamily="34" charset="0"/>
              </a:rPr>
              <a:t> of chemicals listed under Annex C with the goal of continuing minimization and, where feasible, ultimate elimination.</a:t>
            </a:r>
          </a:p>
          <a:p>
            <a:pPr algn="l"/>
            <a:endParaRPr lang="en-US" sz="2800" b="0" i="0" dirty="0">
              <a:solidFill>
                <a:srgbClr val="4D4D4D"/>
              </a:solidFill>
              <a:effectLst/>
              <a:latin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en-US" sz="1800" kern="0" dirty="0">
                <a:effectLst/>
                <a:latin typeface="Calibri" panose="020F0502020204030204" pitchFamily="34" charset="0"/>
                <a:ea typeface="Times New Roman" panose="02020603050405020304" pitchFamily="18" charset="0"/>
              </a:rPr>
              <a:t>The international standard and format for SDS and labels can be seen </a:t>
            </a:r>
            <a:r>
              <a:rPr lang="en-US" sz="1800" b="1" kern="0" dirty="0">
                <a:effectLst/>
                <a:latin typeface="Calibri" panose="020F0502020204030204" pitchFamily="34" charset="0"/>
                <a:ea typeface="Times New Roman" panose="02020603050405020304" pitchFamily="18" charset="0"/>
              </a:rPr>
              <a:t>as references to the GHS</a:t>
            </a:r>
            <a:endParaRPr lang="fr-FR"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28</a:t>
            </a:fld>
            <a:endParaRPr lang="fr-FR"/>
          </a:p>
        </p:txBody>
      </p:sp>
    </p:spTree>
    <p:extLst>
      <p:ext uri="{BB962C8B-B14F-4D97-AF65-F5344CB8AC3E}">
        <p14:creationId xmlns:p14="http://schemas.microsoft.com/office/powerpoint/2010/main" val="3289719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rPr>
              <a:t>Was adopted in 1989, with 191 Parties at present.</a:t>
            </a:r>
          </a:p>
          <a:p>
            <a:pPr marL="285750" indent="-285750" algn="just">
              <a:lnSpc>
                <a:spcPct val="107000"/>
              </a:lnSpc>
              <a:spcAft>
                <a:spcPts val="800"/>
              </a:spcAft>
              <a:buFont typeface="Arial" panose="020B0604020202020204" pitchFamily="34" charset="0"/>
              <a:buChar cha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The Convention is an international legally binding instrument.</a:t>
            </a:r>
          </a:p>
          <a:p>
            <a:pPr marL="285750" indent="-285750" algn="just">
              <a:lnSpc>
                <a:spcPct val="107000"/>
              </a:lnSpc>
              <a:spcAft>
                <a:spcPts val="800"/>
              </a:spcAft>
              <a:buFont typeface="Arial" panose="020B0604020202020204" pitchFamily="34" charset="0"/>
              <a:buChar char="•"/>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Arial" panose="020B0604020202020204" pitchFamily="34" charset="0"/>
              <a:buChar char="•"/>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29</a:t>
            </a:fld>
            <a:endParaRPr lang="fr-FR"/>
          </a:p>
        </p:txBody>
      </p:sp>
    </p:spTree>
    <p:extLst>
      <p:ext uri="{BB962C8B-B14F-4D97-AF65-F5344CB8AC3E}">
        <p14:creationId xmlns:p14="http://schemas.microsoft.com/office/powerpoint/2010/main" val="37750490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30</a:t>
            </a:fld>
            <a:endParaRPr lang="fr-FR"/>
          </a:p>
        </p:txBody>
      </p:sp>
    </p:spTree>
    <p:extLst>
      <p:ext uri="{BB962C8B-B14F-4D97-AF65-F5344CB8AC3E}">
        <p14:creationId xmlns:p14="http://schemas.microsoft.com/office/powerpoint/2010/main" val="17683748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31</a:t>
            </a:fld>
            <a:endParaRPr lang="fr-FR"/>
          </a:p>
        </p:txBody>
      </p:sp>
    </p:spTree>
    <p:extLst>
      <p:ext uri="{BB962C8B-B14F-4D97-AF65-F5344CB8AC3E}">
        <p14:creationId xmlns:p14="http://schemas.microsoft.com/office/powerpoint/2010/main" val="517488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err="1"/>
              <a:t>Some</a:t>
            </a:r>
            <a:r>
              <a:rPr lang="sv-SE" dirty="0"/>
              <a:t> </a:t>
            </a:r>
            <a:r>
              <a:rPr lang="sv-SE" dirty="0" err="1"/>
              <a:t>benefits</a:t>
            </a:r>
            <a:r>
              <a:rPr lang="sv-SE" dirty="0"/>
              <a:t> </a:t>
            </a:r>
            <a:r>
              <a:rPr lang="sv-SE" dirty="0" err="1"/>
              <a:t>of</a:t>
            </a:r>
            <a:r>
              <a:rPr lang="sv-SE" dirty="0"/>
              <a:t> GHS implementation for </a:t>
            </a:r>
            <a:r>
              <a:rPr lang="sv-SE" dirty="0" err="1"/>
              <a:t>governments</a:t>
            </a:r>
            <a:r>
              <a:rPr lang="sv-SE" dirty="0"/>
              <a:t> </a:t>
            </a:r>
            <a:r>
              <a:rPr lang="sv-SE" dirty="0" err="1"/>
              <a:t>are</a:t>
            </a:r>
            <a:r>
              <a:rPr lang="sv-SE" dirty="0"/>
              <a:t> </a:t>
            </a:r>
            <a:r>
              <a:rPr lang="sv-SE" dirty="0" err="1"/>
              <a:t>listed</a:t>
            </a:r>
            <a:r>
              <a:rPr lang="sv-SE" dirty="0"/>
              <a:t> in </a:t>
            </a:r>
            <a:r>
              <a:rPr lang="sv-SE" dirty="0" err="1"/>
              <a:t>this</a:t>
            </a:r>
            <a:r>
              <a:rPr lang="sv-SE" dirty="0"/>
              <a:t> </a:t>
            </a:r>
            <a:r>
              <a:rPr lang="sv-SE" dirty="0" err="1"/>
              <a:t>slide</a:t>
            </a:r>
            <a:r>
              <a:rPr lang="sv-SE" dirty="0"/>
              <a:t>. The benefits include :...</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33</a:t>
            </a:fld>
            <a:endParaRPr lang="sv-SE"/>
          </a:p>
        </p:txBody>
      </p:sp>
    </p:spTree>
    <p:extLst>
      <p:ext uri="{BB962C8B-B14F-4D97-AF65-F5344CB8AC3E}">
        <p14:creationId xmlns:p14="http://schemas.microsoft.com/office/powerpoint/2010/main" val="20090208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Industry also benefits from GHS implementation.</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34</a:t>
            </a:fld>
            <a:endParaRPr lang="sv-SE"/>
          </a:p>
        </p:txBody>
      </p:sp>
    </p:spTree>
    <p:extLst>
      <p:ext uri="{BB962C8B-B14F-4D97-AF65-F5344CB8AC3E}">
        <p14:creationId xmlns:p14="http://schemas.microsoft.com/office/powerpoint/2010/main" val="11200981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200" kern="100" dirty="0">
                <a:effectLst/>
                <a:latin typeface="Calibri" panose="020F0502020204030204" pitchFamily="34" charset="0"/>
                <a:ea typeface="Calibri" panose="020F0502020204030204" pitchFamily="34" charset="0"/>
                <a:cs typeface="Calibri" panose="020F0502020204030204" pitchFamily="34" charset="0"/>
              </a:rPr>
              <a:t>To conclude with the review of all these stakeholders:….</a:t>
            </a:r>
          </a:p>
          <a:p>
            <a:endParaRPr lang="en-US" sz="1200" kern="100" dirty="0">
              <a:effectLst/>
              <a:latin typeface="Calibri" panose="020F0502020204030204" pitchFamily="34" charset="0"/>
              <a:ea typeface="Calibri" panose="020F0502020204030204" pitchFamily="34" charset="0"/>
              <a:cs typeface="Calibri" panose="020F0502020204030204" pitchFamily="34" charset="0"/>
            </a:endParaRPr>
          </a:p>
          <a:p>
            <a:r>
              <a:rPr lang="en-US" sz="1200" kern="100" dirty="0">
                <a:effectLst/>
                <a:latin typeface="Calibri" panose="020F0502020204030204" pitchFamily="34" charset="0"/>
                <a:ea typeface="Calibri" panose="020F0502020204030204" pitchFamily="34" charset="0"/>
                <a:cs typeface="Calibri" panose="020F0502020204030204" pitchFamily="34" charset="0"/>
              </a:rPr>
              <a:t>Stress the importance of collaboration between government, industry, farmers and civil society.</a:t>
            </a:r>
          </a:p>
          <a:p>
            <a:endParaRPr lang="en-US" sz="1200" kern="100" dirty="0">
              <a:effectLst/>
              <a:latin typeface="Calibri" panose="020F0502020204030204" pitchFamily="34" charset="0"/>
              <a:ea typeface="Calibri" panose="020F0502020204030204" pitchFamily="34" charset="0"/>
              <a:cs typeface="Calibri" panose="020F0502020204030204" pitchFamily="34" charset="0"/>
            </a:endParaRPr>
          </a:p>
          <a:p>
            <a:r>
              <a:rPr lang="en-US" sz="1200" b="1" kern="100" dirty="0">
                <a:effectLst/>
                <a:latin typeface="Calibri" panose="020F0502020204030204" pitchFamily="34" charset="0"/>
                <a:ea typeface="Calibri" panose="020F0502020204030204" pitchFamily="34" charset="0"/>
                <a:cs typeface="Calibri" panose="020F0502020204030204" pitchFamily="34" charset="0"/>
              </a:rPr>
              <a:t>Re-entry requirements</a:t>
            </a:r>
            <a:r>
              <a:rPr lang="en-US" sz="1200" kern="100" dirty="0">
                <a:effectLst/>
                <a:latin typeface="Calibri" panose="020F0502020204030204" pitchFamily="34" charset="0"/>
                <a:ea typeface="Calibri" panose="020F0502020204030204" pitchFamily="34" charset="0"/>
                <a:cs typeface="Calibri" panose="020F0502020204030204" pitchFamily="34" charset="0"/>
              </a:rPr>
              <a:t> refer to the conditions stated on the pesticide label for re-entering a field after it has been treated with pesticide. It is often mentioned as a “re-entry interval” (REI) e.g. in number of hours or days, and is the minimum amount of time that must pass between the time a pesticide was applied to an area or crop and the time that people (i.e. workers) can go into that area. The requirements can also include a description of protective clothing and equipment that may be needed and also the type of activities that are authorized (inspection, hand-harvesting, weeding, </a:t>
            </a:r>
            <a:r>
              <a:rPr lang="en-US" sz="1200" kern="100" dirty="0" err="1">
                <a:effectLst/>
                <a:latin typeface="Calibri" panose="020F0502020204030204" pitchFamily="34" charset="0"/>
                <a:ea typeface="Calibri" panose="020F0502020204030204" pitchFamily="34" charset="0"/>
                <a:cs typeface="Calibri" panose="020F0502020204030204" pitchFamily="34" charset="0"/>
              </a:rPr>
              <a:t>etc</a:t>
            </a:r>
            <a:r>
              <a:rPr lang="en-US" sz="1200" kern="100" dirty="0">
                <a:effectLst/>
                <a:latin typeface="Calibri" panose="020F0502020204030204" pitchFamily="34" charset="0"/>
                <a:ea typeface="Calibri" panose="020F0502020204030204" pitchFamily="34" charset="0"/>
                <a:cs typeface="Calibri" panose="020F0502020204030204" pitchFamily="34" charset="0"/>
              </a:rPr>
              <a:t>).</a:t>
            </a:r>
          </a:p>
          <a:p>
            <a:endParaRPr lang="en-US" sz="1200" kern="100" dirty="0">
              <a:effectLst/>
              <a:latin typeface="Calibri" panose="020F0502020204030204" pitchFamily="34" charset="0"/>
              <a:ea typeface="Calibri" panose="020F0502020204030204" pitchFamily="34" charset="0"/>
              <a:cs typeface="Calibri" panose="020F0502020204030204" pitchFamily="34" charset="0"/>
            </a:endParaRPr>
          </a:p>
          <a:p>
            <a:endParaRPr lang="fr-FR"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35</a:t>
            </a:fld>
            <a:endParaRPr lang="sv-SE"/>
          </a:p>
        </p:txBody>
      </p:sp>
    </p:spTree>
    <p:extLst>
      <p:ext uri="{BB962C8B-B14F-4D97-AF65-F5344CB8AC3E}">
        <p14:creationId xmlns:p14="http://schemas.microsoft.com/office/powerpoint/2010/main" val="636586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EF438B7-714C-452F-A89D-9C3CA951958F}" type="slidenum">
              <a:rPr lang="fr-FR" smtClean="0"/>
              <a:t>4</a:t>
            </a:fld>
            <a:endParaRPr lang="fr-FR"/>
          </a:p>
        </p:txBody>
      </p:sp>
    </p:spTree>
    <p:extLst>
      <p:ext uri="{BB962C8B-B14F-4D97-AF65-F5344CB8AC3E}">
        <p14:creationId xmlns:p14="http://schemas.microsoft.com/office/powerpoint/2010/main" val="11217843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GB" sz="1800" dirty="0">
                <a:effectLst/>
                <a:latin typeface="Times New Roman" panose="02020603050405020304" pitchFamily="18" charset="0"/>
                <a:ea typeface="Calibri" panose="020F0502020204030204" pitchFamily="34" charset="0"/>
              </a:rPr>
              <a:t>Definition in the Code of Conduct</a:t>
            </a:r>
          </a:p>
          <a:p>
            <a:endParaRPr lang="en-GB" sz="1800" dirty="0">
              <a:effectLst/>
              <a:latin typeface="Times New Roman" panose="02020603050405020304" pitchFamily="18" charset="0"/>
              <a:ea typeface="Calibri" panose="020F0502020204030204" pitchFamily="34" charset="0"/>
            </a:endParaRPr>
          </a:p>
          <a:p>
            <a:r>
              <a:rPr lang="en-GB" sz="1800" dirty="0">
                <a:effectLst/>
                <a:latin typeface="Times New Roman" panose="02020603050405020304" pitchFamily="18" charset="0"/>
                <a:ea typeface="Calibri" panose="020F0502020204030204" pitchFamily="34" charset="0"/>
              </a:rPr>
              <a:t>HHPs represent a relatively small number of pesticides that cause disproportionate harm to human health &amp; the environment</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37</a:t>
            </a:fld>
            <a:endParaRPr lang="fr-FR"/>
          </a:p>
        </p:txBody>
      </p:sp>
    </p:spTree>
    <p:extLst>
      <p:ext uri="{BB962C8B-B14F-4D97-AF65-F5344CB8AC3E}">
        <p14:creationId xmlns:p14="http://schemas.microsoft.com/office/powerpoint/2010/main" val="2790147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To know more and how to apply the criteria: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FAO Toolkit or e-learning module on HHPs on FAO Academy (free online course) at: https://elearning.fao.org/course/view.php?id=901</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38</a:t>
            </a:fld>
            <a:endParaRPr lang="fr-FR"/>
          </a:p>
        </p:txBody>
      </p:sp>
    </p:spTree>
    <p:extLst>
      <p:ext uri="{BB962C8B-B14F-4D97-AF65-F5344CB8AC3E}">
        <p14:creationId xmlns:p14="http://schemas.microsoft.com/office/powerpoint/2010/main" val="3803314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j-lt"/>
              </a:rPr>
              <a:t>SAICM: Strategic Approach to International Chemical  Management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j-lt"/>
              </a:rPr>
              <a:t>ICCM: </a:t>
            </a:r>
            <a:r>
              <a:rPr lang="en-US" sz="1800" dirty="0">
                <a:solidFill>
                  <a:srgbClr val="000000"/>
                </a:solidFill>
                <a:effectLst/>
                <a:latin typeface="Calibri" panose="020F0502020204030204" pitchFamily="34" charset="0"/>
                <a:ea typeface="Times New Roman" panose="02020603050405020304" pitchFamily="18" charset="0"/>
                <a:cs typeface="Calibri Light" panose="020F0302020204030204" pitchFamily="34" charset="0"/>
              </a:rPr>
              <a:t>International Conference of Chemicals Management </a:t>
            </a:r>
            <a:endParaRPr lang="en-US" altLang="zh-CN" sz="120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mj-lt"/>
              </a:rPr>
              <a:t>Photo: FAO</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39</a:t>
            </a:fld>
            <a:endParaRPr lang="fr-FR" dirty="0"/>
          </a:p>
        </p:txBody>
      </p:sp>
    </p:spTree>
    <p:extLst>
      <p:ext uri="{BB962C8B-B14F-4D97-AF65-F5344CB8AC3E}">
        <p14:creationId xmlns:p14="http://schemas.microsoft.com/office/powerpoint/2010/main" val="20632715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One main justification for national governments to consider stricter regulation of HHPs is that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they consist of a limited number of (most hazardous) pesticides (5-10 %) </a:t>
            </a:r>
            <a:r>
              <a:rPr lang="en-US" sz="1800" kern="100" dirty="0">
                <a:effectLst/>
                <a:latin typeface="Calibri" panose="020F0502020204030204" pitchFamily="34" charset="0"/>
                <a:ea typeface="Calibri" panose="020F0502020204030204" pitchFamily="34" charset="0"/>
                <a:cs typeface="Calibri" panose="020F0502020204030204" pitchFamily="34" charset="0"/>
              </a:rPr>
              <a:t>which are estimated to cause a disproportionate portion of human health and environmental adverse effects, particularly in lower income countries.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40</a:t>
            </a:fld>
            <a:endParaRPr lang="fr-FR" dirty="0"/>
          </a:p>
        </p:txBody>
      </p:sp>
    </p:spTree>
    <p:extLst>
      <p:ext uri="{BB962C8B-B14F-4D97-AF65-F5344CB8AC3E}">
        <p14:creationId xmlns:p14="http://schemas.microsoft.com/office/powerpoint/2010/main" val="24952344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err="1"/>
              <a:t>See</a:t>
            </a:r>
            <a:r>
              <a:rPr lang="fr-FR" dirty="0"/>
              <a:t> </a:t>
            </a:r>
            <a:r>
              <a:rPr lang="fr-FR" dirty="0" err="1"/>
              <a:t>map</a:t>
            </a:r>
            <a:r>
              <a:rPr lang="fr-FR" dirty="0"/>
              <a:t> on </a:t>
            </a:r>
            <a:r>
              <a:rPr lang="fr-FR" dirty="0" err="1"/>
              <a:t>next</a:t>
            </a:r>
            <a:r>
              <a:rPr lang="fr-FR" dirty="0"/>
              <a:t> slide</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43</a:t>
            </a:fld>
            <a:endParaRPr lang="fr-FR"/>
          </a:p>
        </p:txBody>
      </p:sp>
    </p:spTree>
    <p:extLst>
      <p:ext uri="{BB962C8B-B14F-4D97-AF65-F5344CB8AC3E}">
        <p14:creationId xmlns:p14="http://schemas.microsoft.com/office/powerpoint/2010/main" val="23795064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lnSpc>
                <a:spcPct val="107000"/>
              </a:lnSpc>
              <a:spcAft>
                <a:spcPts val="800"/>
              </a:spcAft>
              <a:buFont typeface="Symbol" panose="05050102010706020507" pitchFamily="18" charset="2"/>
              <a:buNone/>
            </a:pPr>
            <a:r>
              <a:rPr lang="sv-SE" u="none" dirty="0"/>
              <a:t>Date of map – 2023</a:t>
            </a:r>
          </a:p>
        </p:txBody>
      </p:sp>
      <p:sp>
        <p:nvSpPr>
          <p:cNvPr id="4" name="Platshållare för bildnummer 3"/>
          <p:cNvSpPr>
            <a:spLocks noGrp="1"/>
          </p:cNvSpPr>
          <p:nvPr>
            <p:ph type="sldNum" sz="quarter" idx="10"/>
          </p:nvPr>
        </p:nvSpPr>
        <p:spPr/>
        <p:txBody>
          <a:bodyPr/>
          <a:lstStyle/>
          <a:p>
            <a:fld id="{275C9C85-25A7-494F-AA5D-A08ABA943BED}" type="slidenum">
              <a:rPr lang="sv-SE" smtClean="0">
                <a:solidFill>
                  <a:prstClr val="black"/>
                </a:solidFill>
              </a:rPr>
              <a:pPr/>
              <a:t>44</a:t>
            </a:fld>
            <a:endParaRPr lang="sv-SE">
              <a:solidFill>
                <a:prstClr val="black"/>
              </a:solidFill>
            </a:endParaRPr>
          </a:p>
        </p:txBody>
      </p:sp>
    </p:spTree>
    <p:extLst>
      <p:ext uri="{BB962C8B-B14F-4D97-AF65-F5344CB8AC3E}">
        <p14:creationId xmlns:p14="http://schemas.microsoft.com/office/powerpoint/2010/main" val="28924001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Calibri" panose="020F0502020204030204" pitchFamily="34" charset="0"/>
              </a:rPr>
              <a:t>According to the 2018 FAO/WHO survey on pesticide registration and management, worldwide only some </a:t>
            </a:r>
            <a:r>
              <a:rPr lang="en-GB" sz="1800" b="1" dirty="0">
                <a:effectLst/>
                <a:latin typeface="Times New Roman" panose="02020603050405020304" pitchFamily="18" charset="0"/>
                <a:ea typeface="Calibri" panose="020F0502020204030204" pitchFamily="34" charset="0"/>
              </a:rPr>
              <a:t>55%</a:t>
            </a:r>
            <a:r>
              <a:rPr lang="en-GB" sz="1800" dirty="0">
                <a:effectLst/>
                <a:latin typeface="Times New Roman" panose="02020603050405020304" pitchFamily="18" charset="0"/>
                <a:ea typeface="Calibri" panose="020F0502020204030204" pitchFamily="34" charset="0"/>
              </a:rPr>
              <a:t> out of 53 responding countries have national requirements for pesticide labelling for agriculture corresponding to the GHS.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rPr>
              <a:t>Source: </a:t>
            </a:r>
            <a:r>
              <a:rPr lang="fr-FR" dirty="0">
                <a:effectLst/>
              </a:rPr>
              <a:t> </a:t>
            </a:r>
            <a:r>
              <a:rPr lang="x-none" sz="1800" u="sng" dirty="0">
                <a:solidFill>
                  <a:srgbClr val="0563C1"/>
                </a:solidFill>
                <a:effectLst/>
                <a:latin typeface="Times New Roman" panose="02020603050405020304" pitchFamily="18" charset="0"/>
                <a:ea typeface="Calibri" panose="020F0502020204030204" pitchFamily="34" charset="0"/>
                <a:cs typeface="Times New Roman" panose="02020603050405020304" pitchFamily="18" charset="0"/>
                <a:hlinkClick r:id="rId3"/>
              </a:rPr>
              <a:t>https://apps.who.int/iris/handle/10665/329971</a:t>
            </a:r>
            <a:r>
              <a:rPr lang="x-none" sz="1800" dirty="0">
                <a:effectLst/>
                <a:latin typeface="Times New Roman" panose="02020603050405020304" pitchFamily="18" charset="0"/>
                <a:ea typeface="Calibri" panose="020F0502020204030204" pitchFamily="34" charset="0"/>
                <a:cs typeface="Times New Roman" panose="02020603050405020304" pitchFamily="18" charset="0"/>
              </a:rPr>
              <a:t> - Global </a:t>
            </a: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situation of pesticide management in agriculture and public health: report of a 2018 WHO-FAO survey.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Many countries accept GHS pesticide labels.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rPr>
              <a:t>USA: the US EPA has not adopted GHS for pesticide product classification and </a:t>
            </a:r>
            <a:r>
              <a:rPr lang="en-GB" sz="1800" dirty="0" err="1">
                <a:effectLst/>
                <a:latin typeface="Times New Roman" panose="02020603050405020304" pitchFamily="18" charset="0"/>
                <a:ea typeface="Calibri" panose="020F0502020204030204" pitchFamily="34" charset="0"/>
              </a:rPr>
              <a:t>labeling</a:t>
            </a:r>
            <a:r>
              <a:rPr lang="en-GB" sz="1800" dirty="0">
                <a:effectLst/>
                <a:latin typeface="Times New Roman" panose="02020603050405020304" pitchFamily="18" charset="0"/>
                <a:ea typeface="Calibri" panose="020F0502020204030204" pitchFamily="34" charset="0"/>
              </a:rPr>
              <a:t>, but approves labels for pesticides regulated under the Federal Insecticide, Fungicide, and Rodenticide Act and issued a pesticide registration notice to ensure the labelling and the SDS compliance with GHS requirements.</a:t>
            </a:r>
            <a:endParaRPr lang="en-GB"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For the EU, it is implemented at regional level (so all countries must implement it as well).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Times New Roman" panose="02020603050405020304" pitchFamily="18" charset="0"/>
                <a:ea typeface="Calibri" panose="020F0502020204030204" pitchFamily="34" charset="0"/>
                <a:cs typeface="Times New Roman" panose="02020603050405020304" pitchFamily="18" charset="0"/>
              </a:rPr>
              <a:t>For the Andean Community, although the GHS is adopted </a:t>
            </a:r>
            <a:r>
              <a:rPr lang="en-US" sz="2800" dirty="0">
                <a:effectLst/>
              </a:rPr>
              <a:t>in the agriculture sector, the </a:t>
            </a:r>
            <a:r>
              <a:rPr lang="en-US" sz="2800" dirty="0" err="1">
                <a:effectLst/>
              </a:rPr>
              <a:t>Comunidad</a:t>
            </a:r>
            <a:r>
              <a:rPr lang="en-US" sz="2800" dirty="0">
                <a:effectLst/>
              </a:rPr>
              <a:t> still relies on countries to implement the GHS.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45</a:t>
            </a:fld>
            <a:endParaRPr lang="fr-FR"/>
          </a:p>
        </p:txBody>
      </p:sp>
    </p:spTree>
    <p:extLst>
      <p:ext uri="{BB962C8B-B14F-4D97-AF65-F5344CB8AC3E}">
        <p14:creationId xmlns:p14="http://schemas.microsoft.com/office/powerpoint/2010/main" val="2436678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Legislation is the pillar for GHS implementation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Photos: FAO Pesticide Registration Toolkit</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47</a:t>
            </a:fld>
            <a:endParaRPr lang="fr-FR"/>
          </a:p>
        </p:txBody>
      </p:sp>
    </p:spTree>
    <p:extLst>
      <p:ext uri="{BB962C8B-B14F-4D97-AF65-F5344CB8AC3E}">
        <p14:creationId xmlns:p14="http://schemas.microsoft.com/office/powerpoint/2010/main" val="28717641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Photos: FAO Pesticide Registration Toolkit</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48</a:t>
            </a:fld>
            <a:endParaRPr lang="fr-FR"/>
          </a:p>
        </p:txBody>
      </p:sp>
    </p:spTree>
    <p:extLst>
      <p:ext uri="{BB962C8B-B14F-4D97-AF65-F5344CB8AC3E}">
        <p14:creationId xmlns:p14="http://schemas.microsoft.com/office/powerpoint/2010/main" val="6793390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Note: </a:t>
            </a:r>
            <a:r>
              <a:rPr lang="en-US" sz="1200" dirty="0"/>
              <a:t>It has not been assessed to what extent GHS criteria are used in decision-making for pesticide registration around the world.</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49</a:t>
            </a:fld>
            <a:endParaRPr lang="fr-FR"/>
          </a:p>
        </p:txBody>
      </p:sp>
    </p:spTree>
    <p:extLst>
      <p:ext uri="{BB962C8B-B14F-4D97-AF65-F5344CB8AC3E}">
        <p14:creationId xmlns:p14="http://schemas.microsoft.com/office/powerpoint/2010/main" val="3805184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Photos: FAO</a:t>
            </a:r>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5</a:t>
            </a:fld>
            <a:endParaRPr lang="fr-FR"/>
          </a:p>
        </p:txBody>
      </p:sp>
    </p:spTree>
    <p:extLst>
      <p:ext uri="{BB962C8B-B14F-4D97-AF65-F5344CB8AC3E}">
        <p14:creationId xmlns:p14="http://schemas.microsoft.com/office/powerpoint/2010/main" val="249036064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sv-SE" sz="1200" b="1" dirty="0"/>
              <a:t>CLP: C</a:t>
            </a:r>
            <a:r>
              <a:rPr lang="sv-SE" sz="1200" dirty="0"/>
              <a:t>lassification, </a:t>
            </a:r>
            <a:r>
              <a:rPr lang="sv-SE" sz="1200" b="1" dirty="0"/>
              <a:t>L</a:t>
            </a:r>
            <a:r>
              <a:rPr lang="sv-SE" sz="1200" dirty="0"/>
              <a:t>abelling , and </a:t>
            </a:r>
            <a:r>
              <a:rPr lang="sv-SE" sz="1200" b="1" dirty="0"/>
              <a:t>P</a:t>
            </a:r>
            <a:r>
              <a:rPr lang="sv-SE" sz="1200" dirty="0"/>
              <a:t>ackaging of substances and mixtures</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50</a:t>
            </a:fld>
            <a:endParaRPr lang="fr-FR"/>
          </a:p>
        </p:txBody>
      </p:sp>
    </p:spTree>
    <p:extLst>
      <p:ext uri="{BB962C8B-B14F-4D97-AF65-F5344CB8AC3E}">
        <p14:creationId xmlns:p14="http://schemas.microsoft.com/office/powerpoint/2010/main" val="8796538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UNITAR has published a guidance document to support GHS implementation. </a:t>
            </a:r>
            <a:r>
              <a:rPr lang="en-US" sz="1200" b="0" i="0" dirty="0">
                <a:solidFill>
                  <a:srgbClr val="111111"/>
                </a:solidFill>
                <a:effectLst/>
              </a:rPr>
              <a:t>It is based on actions that have been taken in various countries or by relevant regional and international organizations. </a:t>
            </a:r>
            <a:r>
              <a:rPr lang="sv-SE" dirty="0"/>
              <a:t>The </a:t>
            </a:r>
            <a:r>
              <a:rPr lang="sv-SE" dirty="0" err="1"/>
              <a:t>guidance</a:t>
            </a:r>
            <a:r>
              <a:rPr lang="sv-SE" dirty="0"/>
              <a:t> </a:t>
            </a:r>
            <a:r>
              <a:rPr lang="en-US" sz="1200" b="0" i="0" dirty="0">
                <a:solidFill>
                  <a:srgbClr val="111111"/>
                </a:solidFill>
                <a:effectLst/>
              </a:rPr>
              <a:t>provides information and explanations on options for legal implementation and includes several examples.</a:t>
            </a:r>
          </a:p>
          <a:p>
            <a:endParaRPr lang="en-US" sz="1200" b="0" i="0" dirty="0">
              <a:solidFill>
                <a:srgbClr val="111111"/>
              </a:solidFill>
              <a:effectLst/>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51</a:t>
            </a:fld>
            <a:endParaRPr lang="sv-SE"/>
          </a:p>
        </p:txBody>
      </p:sp>
    </p:spTree>
    <p:extLst>
      <p:ext uri="{BB962C8B-B14F-4D97-AF65-F5344CB8AC3E}">
        <p14:creationId xmlns:p14="http://schemas.microsoft.com/office/powerpoint/2010/main" val="1361556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53</a:t>
            </a:fld>
            <a:endParaRPr lang="sv-SE"/>
          </a:p>
        </p:txBody>
      </p:sp>
    </p:spTree>
    <p:extLst>
      <p:ext uri="{BB962C8B-B14F-4D97-AF65-F5344CB8AC3E}">
        <p14:creationId xmlns:p14="http://schemas.microsoft.com/office/powerpoint/2010/main" val="256677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National implementation of GHS requires considerations such 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sz="1200" dirty="0"/>
              <a:t>Horizontal or sector-specific legislation: </a:t>
            </a:r>
            <a:r>
              <a:rPr lang="sv-SE" dirty="0"/>
              <a:t>If the legislation shall be applied on all chemicals in all sectors (horizontally) or for some chemicals (such as pesticides) or in a specific sector (such as agriculture);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sv-SE" dirty="0"/>
              <a:t>How the building block approach should be applied;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state of industrial development of the country;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state of agriculture in the country;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 the basic infrastructure for legislation and pesticides/chemicals management looks - </a:t>
            </a:r>
            <a:r>
              <a:rPr lang="en-US" sz="1800" kern="100" dirty="0">
                <a:effectLst/>
                <a:latin typeface="Calibri" panose="020F0502020204030204" pitchFamily="34" charset="0"/>
                <a:ea typeface="Calibri" panose="020F0502020204030204" pitchFamily="34" charset="0"/>
                <a:cs typeface="Calibri" panose="020F0502020204030204" pitchFamily="34" charset="0"/>
              </a:rPr>
              <a:t>What is the appropriate legal framework for adopting/implementing the GHS? (what are the pesticide-related law(s)?);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What the capacity of various sectors in society is;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role and responsibilities of different actors and stakeholders in society – and the l</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evel of engagement of relevant institutions and stakeholders.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Implementation requires extensive coordination among the various sectors and actors affected by pesticide management.</a:t>
            </a:r>
          </a:p>
          <a:p>
            <a:endParaRPr lang="sv-SE" dirty="0"/>
          </a:p>
        </p:txBody>
      </p:sp>
      <p:sp>
        <p:nvSpPr>
          <p:cNvPr id="4" name="Platshållare för bildnummer 3"/>
          <p:cNvSpPr>
            <a:spLocks noGrp="1"/>
          </p:cNvSpPr>
          <p:nvPr>
            <p:ph type="sldNum" sz="quarter" idx="5"/>
          </p:nvPr>
        </p:nvSpPr>
        <p:spPr/>
        <p:txBody>
          <a:bodyPr/>
          <a:lstStyle/>
          <a:p>
            <a:fld id="{01244F47-9E96-47F7-A02E-6859137BCDF5}" type="slidenum">
              <a:rPr lang="sv-SE" smtClean="0"/>
              <a:t>54</a:t>
            </a:fld>
            <a:endParaRPr lang="sv-SE"/>
          </a:p>
        </p:txBody>
      </p:sp>
    </p:spTree>
    <p:extLst>
      <p:ext uri="{BB962C8B-B14F-4D97-AF65-F5344CB8AC3E}">
        <p14:creationId xmlns:p14="http://schemas.microsoft.com/office/powerpoint/2010/main" val="12162967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(continued)</a:t>
            </a:r>
          </a:p>
          <a:p>
            <a:r>
              <a:rPr lang="en-GB" noProof="0" dirty="0" err="1"/>
              <a:t>Implemention</a:t>
            </a:r>
            <a:r>
              <a:rPr lang="en-GB" noProof="0" dirty="0"/>
              <a:t> of GHS into </a:t>
            </a:r>
            <a:r>
              <a:rPr lang="en-GB" noProof="0" dirty="0" err="1"/>
              <a:t>nationl</a:t>
            </a:r>
            <a:r>
              <a:rPr lang="en-GB" noProof="0" dirty="0"/>
              <a:t> legislation requires a number of considerations, such as:</a:t>
            </a:r>
          </a:p>
          <a:p>
            <a:pPr marL="171450" indent="-171450">
              <a:buFont typeface="Arial" panose="020B0604020202020204" pitchFamily="34" charset="0"/>
              <a:buChar char="•"/>
            </a:pPr>
            <a:r>
              <a:rPr lang="en-GB" noProof="0" dirty="0"/>
              <a:t>If additional elements shall be included, for instance hazards not covered by GHS or additional labelling elements brought over from existing legislation;</a:t>
            </a:r>
          </a:p>
          <a:p>
            <a:pPr marL="171450" indent="-171450">
              <a:buFont typeface="Arial" panose="020B0604020202020204" pitchFamily="34" charset="0"/>
              <a:buChar char="•"/>
            </a:pPr>
            <a:r>
              <a:rPr lang="en-GB" noProof="0" dirty="0"/>
              <a:t>As GHS is being revised on a biannual basis, it is important to decide what revision that should be used when the legislation is drafted; </a:t>
            </a:r>
          </a:p>
          <a:p>
            <a:pPr marL="171450" indent="-171450">
              <a:buFont typeface="Arial" panose="020B0604020202020204" pitchFamily="34" charset="0"/>
              <a:buChar char="•"/>
            </a:pPr>
            <a:r>
              <a:rPr lang="en-GB" noProof="0" dirty="0"/>
              <a:t>It is also important to include a smooth mechanism for updating the legislation when GHS as evolves;</a:t>
            </a:r>
          </a:p>
          <a:p>
            <a:pPr marL="171450" indent="-171450">
              <a:buFont typeface="Arial" panose="020B0604020202020204" pitchFamily="34" charset="0"/>
              <a:buChar char="•"/>
            </a:pPr>
            <a:r>
              <a:rPr lang="en-GB" noProof="0" dirty="0"/>
              <a:t>Some jurisdictions include lists of classified substances. It may seem to be a good idea to develop such a list, legally binding or as guidance, but it is a resource-demanding task and it should be noted that a lot of information is already available.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55</a:t>
            </a:fld>
            <a:endParaRPr lang="sv-SE"/>
          </a:p>
        </p:txBody>
      </p:sp>
    </p:spTree>
    <p:extLst>
      <p:ext uri="{BB962C8B-B14F-4D97-AF65-F5344CB8AC3E}">
        <p14:creationId xmlns:p14="http://schemas.microsoft.com/office/powerpoint/2010/main" val="15865046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The GHS implementation depends largely on political will and decision. Agreement at the political level is important (potentially in the context of international conventions, agreements and instruments, high-level political dialogues, bilateral meetings), followed by the necessary national legislation/standards, awareness raising, capacity building, and implementation.</a:t>
            </a:r>
            <a:endParaRPr lang="fr-FR"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56</a:t>
            </a:fld>
            <a:endParaRPr lang="fr-FR"/>
          </a:p>
        </p:txBody>
      </p:sp>
    </p:spTree>
    <p:extLst>
      <p:ext uri="{BB962C8B-B14F-4D97-AF65-F5344CB8AC3E}">
        <p14:creationId xmlns:p14="http://schemas.microsoft.com/office/powerpoint/2010/main" val="36924383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UNITAR has issued a guidance for national GHS implementation which is available online. </a:t>
            </a:r>
          </a:p>
        </p:txBody>
      </p:sp>
      <p:sp>
        <p:nvSpPr>
          <p:cNvPr id="4" name="Platshållare för bildnummer 3"/>
          <p:cNvSpPr>
            <a:spLocks noGrp="1"/>
          </p:cNvSpPr>
          <p:nvPr>
            <p:ph type="sldNum" sz="quarter" idx="5"/>
          </p:nvPr>
        </p:nvSpPr>
        <p:spPr/>
        <p:txBody>
          <a:bodyPr/>
          <a:lstStyle/>
          <a:p>
            <a:fld id="{01244F47-9E96-47F7-A02E-6859137BCDF5}" type="slidenum">
              <a:rPr lang="sv-SE" smtClean="0"/>
              <a:t>59</a:t>
            </a:fld>
            <a:endParaRPr lang="sv-SE"/>
          </a:p>
        </p:txBody>
      </p:sp>
    </p:spTree>
    <p:extLst>
      <p:ext uri="{BB962C8B-B14F-4D97-AF65-F5344CB8AC3E}">
        <p14:creationId xmlns:p14="http://schemas.microsoft.com/office/powerpoint/2010/main" val="3442057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342900" indent="-342900">
              <a:buAutoNum type="arabicPeriod"/>
            </a:pPr>
            <a:r>
              <a:rPr lang="en-US" sz="1800" dirty="0">
                <a:effectLst/>
                <a:latin typeface="Segoe UI" panose="020B0502040204020203" pitchFamily="34" charset="0"/>
              </a:rPr>
              <a:t>UNITAR E-Learning course: </a:t>
            </a:r>
            <a:br>
              <a:rPr lang="en-US" sz="1800" dirty="0">
                <a:effectLst/>
                <a:latin typeface="Segoe UI" panose="020B0502040204020203" pitchFamily="34" charset="0"/>
              </a:rPr>
            </a:br>
            <a:r>
              <a:rPr lang="en-US" sz="1800" dirty="0">
                <a:effectLst/>
                <a:latin typeface="Segoe UI" panose="020B0502040204020203" pitchFamily="34" charset="0"/>
              </a:rPr>
              <a:t>https://cwcourses.unitar.org/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dirty="0">
                <a:effectLst/>
                <a:latin typeface="Segoe UI" panose="020B0502040204020203" pitchFamily="34" charset="0"/>
              </a:rPr>
              <a:t>IOMC Toolbox: </a:t>
            </a:r>
            <a:br>
              <a:rPr lang="en-US" sz="1800" dirty="0">
                <a:effectLst/>
                <a:latin typeface="Segoe UI" panose="020B0502040204020203" pitchFamily="34" charset="0"/>
              </a:rPr>
            </a:br>
            <a:r>
              <a:rPr lang="en-US" sz="1800" dirty="0">
                <a:effectLst/>
                <a:latin typeface="Segoe UI" panose="020B0502040204020203" pitchFamily="34" charset="0"/>
              </a:rPr>
              <a:t>https://iomctoolbox.org/</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 Pesticide Registration Toolkit</a:t>
            </a:r>
            <a:br>
              <a:rPr lang="sv-SE" sz="1800" dirty="0"/>
            </a:br>
            <a:r>
              <a:rPr lang="sv-SE" sz="1800" dirty="0"/>
              <a:t>https://www.fao.org/pesticide-registration-toolkit/en/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 Pesticide Registration Toolkit - Section on the GHS and pesticides:</a:t>
            </a:r>
            <a:br>
              <a:rPr lang="sv-SE" sz="1800" dirty="0"/>
            </a:br>
            <a:r>
              <a:rPr lang="sv-SE" sz="1800" dirty="0"/>
              <a:t>https://www.fao.org/pesticide-registration-toolkit/special-topics/globally-harmonized-system-of-classification-and-labelling-of-chemicals-ghs/introduction-to-the-ghs/en/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2800" dirty="0"/>
              <a:t>Specific hazard classifications and lists for pesticides</a:t>
            </a:r>
            <a:br>
              <a:rPr lang="en-US" sz="2800" dirty="0"/>
            </a:br>
            <a:r>
              <a:rPr lang="en-US" sz="2800" dirty="0"/>
              <a:t>https://www.fao.org/pesticide-registration-toolkit/information-sources/hazard-classifications/en/</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sv-SE" sz="1800" dirty="0"/>
              <a:t>FAO/WHO </a:t>
            </a:r>
            <a:r>
              <a:rPr lang="en-US" sz="1800" b="0" i="0" dirty="0">
                <a:solidFill>
                  <a:srgbClr val="545454"/>
                </a:solidFill>
                <a:effectLst/>
                <a:latin typeface="Open Sans" panose="020B0606030504020204" pitchFamily="34" charset="0"/>
              </a:rPr>
              <a:t>Guidance on Good Labelling Practices for Pesticides</a:t>
            </a:r>
            <a:br>
              <a:rPr lang="en-US" sz="1800" b="0" i="0" dirty="0">
                <a:solidFill>
                  <a:srgbClr val="545454"/>
                </a:solidFill>
                <a:effectLst/>
                <a:latin typeface="Open Sans" panose="020B0606030504020204" pitchFamily="34" charset="0"/>
              </a:rPr>
            </a:br>
            <a:r>
              <a:rPr lang="sv-SE" sz="1800" dirty="0"/>
              <a:t>https://www.fao.org/publications/card/en/c/e69a681a-1844-4acf-8773-e61f94dfabdb</a:t>
            </a:r>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64</a:t>
            </a:fld>
            <a:endParaRPr lang="fr-FR"/>
          </a:p>
        </p:txBody>
      </p:sp>
    </p:spTree>
    <p:extLst>
      <p:ext uri="{BB962C8B-B14F-4D97-AF65-F5344CB8AC3E}">
        <p14:creationId xmlns:p14="http://schemas.microsoft.com/office/powerpoint/2010/main" val="29401019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65</a:t>
            </a:fld>
            <a:endParaRPr lang="fr-FR"/>
          </a:p>
        </p:txBody>
      </p:sp>
    </p:spTree>
    <p:extLst>
      <p:ext uri="{BB962C8B-B14F-4D97-AF65-F5344CB8AC3E}">
        <p14:creationId xmlns:p14="http://schemas.microsoft.com/office/powerpoint/2010/main" val="746656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15000"/>
              </a:lnSpc>
              <a:spcAft>
                <a:spcPts val="800"/>
              </a:spcAft>
            </a:pPr>
            <a:r>
              <a:rPr lang="en-US" sz="18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system is comprehensive and is applicable to all sectors</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health, </a:t>
            </a:r>
            <a:r>
              <a:rPr lang="en-US" sz="1800" kern="1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labour</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agriculture, environment, transport, trade, and more.</a:t>
            </a:r>
          </a:p>
          <a:p>
            <a:pPr>
              <a:lnSpc>
                <a:spcPct val="115000"/>
              </a:lnSpc>
              <a:spcAft>
                <a:spcPts val="800"/>
              </a:spcAft>
            </a:pP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Four key sectors are often highlighted: (1) </a:t>
            </a:r>
            <a:r>
              <a:rPr lang="en-US" sz="1800" b="0" i="0" kern="100" dirty="0">
                <a:solidFill>
                  <a:srgbClr val="000000"/>
                </a:solidFill>
                <a:effectLst/>
                <a:latin typeface="ArialMT"/>
                <a:ea typeface="Calibri" panose="020F0502020204030204" pitchFamily="34" charset="0"/>
                <a:cs typeface="Calibri" panose="020F0502020204030204" pitchFamily="34" charset="0"/>
              </a:rPr>
              <a:t>industrial workplace, (2) agriculture (including pesticides), (3) transport (including emergency response), and (4) consumer products</a:t>
            </a:r>
            <a:r>
              <a:rPr lang="en-US" sz="18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needs and issues may vary across sectors, and thus the nature of the hazards (class and severity/categories) and corresponding communication tools vary by sector (building block approach – presented in slides later 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Calibri" panose="020F0502020204030204" pitchFamily="34" charset="0"/>
                <a:ea typeface="Calibri" panose="020F0502020204030204" pitchFamily="34" charset="0"/>
                <a:cs typeface="Calibri" panose="020F0502020204030204" pitchFamily="34" charset="0"/>
              </a:rPr>
              <a:t>In the agricultural sector, focusing on pesticides and fertilizers, specific labels &amp; safety data sheets (in some cases) and appropriate training are expected.</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v-SE" dirty="0"/>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The GHS is an international </a:t>
            </a:r>
            <a:r>
              <a:rPr lang="en-US" sz="1800" b="1" kern="100" dirty="0">
                <a:effectLst/>
                <a:latin typeface="Calibri" panose="020F0502020204030204" pitchFamily="34" charset="0"/>
                <a:ea typeface="Calibri" panose="020F0502020204030204" pitchFamily="34" charset="0"/>
                <a:cs typeface="Calibri" panose="020F0502020204030204" pitchFamily="34" charset="0"/>
              </a:rPr>
              <a:t>voluntary</a:t>
            </a:r>
            <a:r>
              <a:rPr lang="en-US" sz="1800" kern="100" dirty="0">
                <a:effectLst/>
                <a:latin typeface="Calibri" panose="020F0502020204030204" pitchFamily="34" charset="0"/>
                <a:ea typeface="Calibri" panose="020F0502020204030204" pitchFamily="34" charset="0"/>
                <a:cs typeface="Calibri" panose="020F0502020204030204" pitchFamily="34" charset="0"/>
              </a:rPr>
              <a:t> system for chemical hazard classification and communication.</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800"/>
              </a:spcAft>
            </a:pPr>
            <a:r>
              <a:rPr lang="en-US" sz="1800" b="0" i="0" kern="100" dirty="0">
                <a:solidFill>
                  <a:srgbClr val="000000"/>
                </a:solidFill>
                <a:effectLst/>
                <a:latin typeface="ArialMT"/>
                <a:ea typeface="Calibri" panose="020F0502020204030204" pitchFamily="34" charset="0"/>
                <a:cs typeface="Calibri" panose="020F0502020204030204" pitchFamily="34" charset="0"/>
              </a:rPr>
              <a:t>The GHS is </a:t>
            </a:r>
            <a:r>
              <a:rPr lang="en-US" sz="1800" b="1" i="0" kern="100" dirty="0">
                <a:solidFill>
                  <a:srgbClr val="000000"/>
                </a:solidFill>
                <a:effectLst/>
                <a:latin typeface="ArialMT"/>
                <a:ea typeface="Calibri" panose="020F0502020204030204" pitchFamily="34" charset="0"/>
                <a:cs typeface="Calibri" panose="020F0502020204030204" pitchFamily="34" charset="0"/>
              </a:rPr>
              <a:t>non-mandatory</a:t>
            </a:r>
            <a:r>
              <a:rPr lang="en-US" sz="1800" b="0" i="0" kern="100" dirty="0">
                <a:solidFill>
                  <a:srgbClr val="000000"/>
                </a:solidFill>
                <a:effectLst/>
                <a:latin typeface="ArialMT"/>
                <a:ea typeface="Calibri" panose="020F0502020204030204" pitchFamily="34" charset="0"/>
                <a:cs typeface="Calibri" panose="020F0502020204030204" pitchFamily="34" charset="0"/>
              </a:rPr>
              <a:t>. Its provisions do not constitute a model standard or regulation but provide </a:t>
            </a:r>
            <a:r>
              <a:rPr lang="en-US" sz="1800" b="1" i="0" kern="100" dirty="0">
                <a:solidFill>
                  <a:srgbClr val="000000"/>
                </a:solidFill>
                <a:effectLst/>
                <a:latin typeface="ArialMT"/>
                <a:ea typeface="Calibri" panose="020F0502020204030204" pitchFamily="34" charset="0"/>
                <a:cs typeface="Calibri" panose="020F0502020204030204" pitchFamily="34" charset="0"/>
              </a:rPr>
              <a:t>guidance</a:t>
            </a:r>
            <a:r>
              <a:rPr lang="en-US" sz="1800" b="0" i="0" kern="100" dirty="0">
                <a:solidFill>
                  <a:srgbClr val="000000"/>
                </a:solidFill>
                <a:effectLst/>
                <a:latin typeface="ArialMT"/>
                <a:ea typeface="Calibri" panose="020F0502020204030204" pitchFamily="34" charset="0"/>
                <a:cs typeface="Calibri" panose="020F0502020204030204" pitchFamily="34" charset="0"/>
              </a:rPr>
              <a:t> and explanation regarding the harmonized approach.</a:t>
            </a:r>
          </a:p>
          <a:p>
            <a:pPr>
              <a:lnSpc>
                <a:spcPct val="115000"/>
              </a:lnSpc>
              <a:spcAft>
                <a:spcPts val="800"/>
              </a:spcAft>
            </a:pPr>
            <a:endParaRPr lang="en-US" sz="1800" b="0" i="0" kern="100" dirty="0">
              <a:solidFill>
                <a:srgbClr val="000000"/>
              </a:solidFill>
              <a:effectLst/>
              <a:latin typeface="ArialMT"/>
              <a:ea typeface="Calibri" panose="020F0502020204030204" pitchFamily="34" charset="0"/>
              <a:cs typeface="Calibri" panose="020F0502020204030204" pitchFamily="34" charset="0"/>
            </a:endParaRPr>
          </a:p>
          <a:p>
            <a:pPr>
              <a:lnSpc>
                <a:spcPct val="115000"/>
              </a:lnSpc>
              <a:spcAft>
                <a:spcPts val="800"/>
              </a:spcAft>
            </a:pPr>
            <a:r>
              <a:rPr lang="en-GB" sz="1800" dirty="0">
                <a:effectLst/>
                <a:latin typeface="Times New Roman" panose="02020603050405020304" pitchFamily="18" charset="0"/>
                <a:ea typeface="Calibri" panose="020F0502020204030204" pitchFamily="34" charset="0"/>
              </a:rPr>
              <a:t>Though agreed at the international level, the GHS is not subject to ratification (unlike international legally-binding agreements) and provides flexibility to countries. </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6</a:t>
            </a:fld>
            <a:endParaRPr lang="sv-SE"/>
          </a:p>
        </p:txBody>
      </p:sp>
    </p:spTree>
    <p:extLst>
      <p:ext uri="{BB962C8B-B14F-4D97-AF65-F5344CB8AC3E}">
        <p14:creationId xmlns:p14="http://schemas.microsoft.com/office/powerpoint/2010/main" val="4158744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7</a:t>
            </a:fld>
            <a:endParaRPr lang="fr-FR"/>
          </a:p>
        </p:txBody>
      </p:sp>
    </p:spTree>
    <p:extLst>
      <p:ext uri="{BB962C8B-B14F-4D97-AF65-F5344CB8AC3E}">
        <p14:creationId xmlns:p14="http://schemas.microsoft.com/office/powerpoint/2010/main" val="140766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285750" indent="-285750">
              <a:lnSpc>
                <a:spcPct val="115000"/>
              </a:lnSpc>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Pesticides are the focus of this presentation.</a:t>
            </a:r>
          </a:p>
          <a:p>
            <a:pPr marL="285750" indent="-285750">
              <a:lnSpc>
                <a:spcPct val="115000"/>
              </a:lnSpc>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Fertilizers are touched upon in some slides of Part 2.</a:t>
            </a:r>
          </a:p>
          <a:p>
            <a:pPr marL="285750" indent="-285750">
              <a:lnSpc>
                <a:spcPct val="115000"/>
              </a:lnSpc>
              <a:spcAft>
                <a:spcPts val="800"/>
              </a:spcAft>
              <a:buFont typeface="Arial" panose="020B0604020202020204" pitchFamily="34" charset="0"/>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Garden pesticides are not covered here (part of “consumer products”, not directly “agriculture”), though non-professional users should also be taken into consideration when authorizing a pesticide.</a:t>
            </a:r>
          </a:p>
          <a:p>
            <a:pPr>
              <a:lnSpc>
                <a:spcPct val="115000"/>
              </a:lnSpc>
              <a:spcAft>
                <a:spcPts val="800"/>
              </a:spcAft>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a:lnSpc>
                <a:spcPct val="115000"/>
              </a:lnSpc>
              <a:spcAft>
                <a:spcPts val="800"/>
              </a:spcAft>
            </a:pPr>
            <a:r>
              <a:rPr lang="en-US" sz="1800" kern="100" dirty="0">
                <a:effectLst/>
                <a:latin typeface="Calibri" panose="020F0502020204030204" pitchFamily="34" charset="0"/>
                <a:ea typeface="Calibri" panose="020F0502020204030204" pitchFamily="34" charset="0"/>
                <a:cs typeface="Calibri" panose="020F0502020204030204" pitchFamily="34" charset="0"/>
              </a:rPr>
              <a:t>Some exceptions relevant for pesticides:</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Pesticide residues in food;</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Symbol" panose="05050102010706020507" pitchFamily="18" charset="2"/>
              <a:buChar char=""/>
            </a:pPr>
            <a:r>
              <a:rPr lang="en-US" sz="1800" kern="100" dirty="0">
                <a:effectLst/>
                <a:latin typeface="Calibri" panose="020F0502020204030204" pitchFamily="34" charset="0"/>
                <a:ea typeface="Calibri" panose="020F0502020204030204" pitchFamily="34" charset="0"/>
                <a:cs typeface="Calibri" panose="020F0502020204030204" pitchFamily="34" charset="0"/>
              </a:rPr>
              <a:t>Most pesticide products containing biological organisms like bacteria, virus, botanicals (not all though) do not need to be classified. Note: </a:t>
            </a:r>
            <a:r>
              <a:rPr lang="en-US" sz="1800" kern="100" dirty="0" err="1">
                <a:solidFill>
                  <a:srgbClr val="FF0000"/>
                </a:solidFill>
                <a:effectLst/>
                <a:latin typeface="Calibri" panose="020F0502020204030204" pitchFamily="34" charset="0"/>
                <a:ea typeface="Calibri" panose="020F0502020204030204" pitchFamily="34" charset="0"/>
                <a:cs typeface="Calibri" panose="020F0502020204030204" pitchFamily="34" charset="0"/>
              </a:rPr>
              <a:t>Bt</a:t>
            </a:r>
            <a:r>
              <a:rPr lang="en-US" sz="1800" kern="100" dirty="0">
                <a:effectLst/>
                <a:latin typeface="Calibri" panose="020F0502020204030204" pitchFamily="34" charset="0"/>
                <a:ea typeface="Calibri" panose="020F0502020204030204" pitchFamily="34" charset="0"/>
                <a:cs typeface="Calibri" panose="020F0502020204030204" pitchFamily="34" charset="0"/>
              </a:rPr>
              <a:t> is included in the WHO classification.</a:t>
            </a:r>
          </a:p>
          <a:p>
            <a:pPr marL="0" lvl="0" indent="0">
              <a:lnSpc>
                <a:spcPct val="115000"/>
              </a:lnSpc>
              <a:spcAft>
                <a:spcPts val="800"/>
              </a:spcAft>
              <a:buFont typeface="Symbol" panose="05050102010706020507" pitchFamily="18" charset="2"/>
              <a:buNone/>
            </a:pPr>
            <a:endParaRPr lang="en-US" sz="1800" kern="100" dirty="0">
              <a:effectLst/>
              <a:latin typeface="Calibri" panose="020F0502020204030204" pitchFamily="34" charset="0"/>
              <a:ea typeface="Calibri" panose="020F0502020204030204" pitchFamily="34" charset="0"/>
              <a:cs typeface="Calibri" panose="020F0502020204030204" pitchFamily="34" charset="0"/>
            </a:endParaRPr>
          </a:p>
          <a:p>
            <a:pPr marL="0" lvl="0" indent="0">
              <a:lnSpc>
                <a:spcPct val="115000"/>
              </a:lnSpc>
              <a:spcAft>
                <a:spcPts val="800"/>
              </a:spcAft>
              <a:buFont typeface="Symbol" panose="05050102010706020507" pitchFamily="18" charset="2"/>
              <a:buNone/>
            </a:pPr>
            <a:r>
              <a:rPr lang="en-US" sz="1800" kern="100" dirty="0">
                <a:effectLst/>
                <a:latin typeface="Calibri" panose="020F0502020204030204" pitchFamily="34" charset="0"/>
                <a:ea typeface="Calibri" panose="020F0502020204030204" pitchFamily="34" charset="0"/>
                <a:cs typeface="Calibri" panose="020F0502020204030204" pitchFamily="34" charset="0"/>
              </a:rPr>
              <a:t>Photo left: FAO</a:t>
            </a:r>
          </a:p>
          <a:p>
            <a:pPr marL="0" lvl="0" indent="0">
              <a:lnSpc>
                <a:spcPct val="115000"/>
              </a:lnSpc>
              <a:spcAft>
                <a:spcPts val="800"/>
              </a:spcAft>
              <a:buFont typeface="Symbol" panose="05050102010706020507" pitchFamily="18" charset="2"/>
              <a:buNone/>
            </a:pPr>
            <a:r>
              <a:rPr lang="en-US" sz="1800" kern="100" dirty="0">
                <a:effectLst/>
                <a:latin typeface="Calibri" panose="020F0502020204030204" pitchFamily="34" charset="0"/>
                <a:ea typeface="Calibri" panose="020F0502020204030204" pitchFamily="34" charset="0"/>
                <a:cs typeface="Calibri" panose="020F0502020204030204" pitchFamily="34" charset="0"/>
              </a:rPr>
              <a:t>Photos: middle and right (internet)</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01244F47-9E96-47F7-A02E-6859137BCDF5}" type="slidenum">
              <a:rPr lang="sv-SE" smtClean="0"/>
              <a:t>8</a:t>
            </a:fld>
            <a:endParaRPr lang="sv-SE"/>
          </a:p>
        </p:txBody>
      </p:sp>
    </p:spTree>
    <p:extLst>
      <p:ext uri="{BB962C8B-B14F-4D97-AF65-F5344CB8AC3E}">
        <p14:creationId xmlns:p14="http://schemas.microsoft.com/office/powerpoint/2010/main" val="2727981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GHS provides a system that can be the basis for national legislation and sound management of pesticides, with the goal of using products without any unacceptable risks and a healthy and sustainable environment.</a:t>
            </a:r>
          </a:p>
          <a:p>
            <a:endParaRPr lang="fr-FR" dirty="0"/>
          </a:p>
          <a:p>
            <a:r>
              <a:rPr lang="en-GB" noProof="0" dirty="0"/>
              <a:t>Hazard-based decisions</a:t>
            </a:r>
          </a:p>
          <a:p>
            <a:pPr eaLnBrk="1" hangingPunct="1">
              <a:spcBef>
                <a:spcPct val="0"/>
              </a:spcBef>
            </a:pPr>
            <a:r>
              <a:rPr lang="en-US" dirty="0"/>
              <a:t>The type and severity of the hazard can for instance lead to demands for authorization of uses and permits or restrictions for manufacture, transport, handling and storage. The hazard can also prohibit the chemical for certain categories of users, e.g. non-professional. </a:t>
            </a:r>
          </a:p>
          <a:p>
            <a:pPr eaLnBrk="1" hangingPunct="1">
              <a:spcBef>
                <a:spcPct val="0"/>
              </a:spcBef>
            </a:pPr>
            <a:r>
              <a:rPr lang="en-US" dirty="0"/>
              <a:t>Information on the hazard is also important for categorization of waste and environmental protection in case of accidents.</a:t>
            </a:r>
          </a:p>
          <a:p>
            <a:pPr eaLnBrk="1" hangingPunct="1">
              <a:spcBef>
                <a:spcPct val="0"/>
              </a:spcBef>
            </a:pPr>
            <a:r>
              <a:rPr lang="en-US" dirty="0"/>
              <a:t>Furthermore, knowledge on the hazard is vital for emergency response in case of human exposure and intoxication.</a:t>
            </a:r>
          </a:p>
          <a:p>
            <a:endParaRPr lang="fr-FR" dirty="0"/>
          </a:p>
        </p:txBody>
      </p:sp>
      <p:sp>
        <p:nvSpPr>
          <p:cNvPr id="4" name="Espace réservé du numéro de diapositive 3"/>
          <p:cNvSpPr>
            <a:spLocks noGrp="1"/>
          </p:cNvSpPr>
          <p:nvPr>
            <p:ph type="sldNum" sz="quarter" idx="5"/>
          </p:nvPr>
        </p:nvSpPr>
        <p:spPr/>
        <p:txBody>
          <a:bodyPr/>
          <a:lstStyle/>
          <a:p>
            <a:fld id="{BEF438B7-714C-452F-A89D-9C3CA951958F}" type="slidenum">
              <a:rPr lang="fr-FR" smtClean="0"/>
              <a:t>9</a:t>
            </a:fld>
            <a:endParaRPr lang="fr-FR"/>
          </a:p>
        </p:txBody>
      </p:sp>
    </p:spTree>
    <p:extLst>
      <p:ext uri="{BB962C8B-B14F-4D97-AF65-F5344CB8AC3E}">
        <p14:creationId xmlns:p14="http://schemas.microsoft.com/office/powerpoint/2010/main" val="1642649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Platshållare för bildnummer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1582" eaLnBrk="0" hangingPunct="0">
              <a:defRPr>
                <a:solidFill>
                  <a:schemeClr val="tx1"/>
                </a:solidFill>
                <a:latin typeface="Arial" pitchFamily="34" charset="0"/>
              </a:defRPr>
            </a:lvl1pPr>
            <a:lvl2pPr marL="703276" indent="-270491" defTabSz="871582" eaLnBrk="0" hangingPunct="0">
              <a:defRPr>
                <a:solidFill>
                  <a:schemeClr val="tx1"/>
                </a:solidFill>
                <a:latin typeface="Arial" pitchFamily="34" charset="0"/>
              </a:defRPr>
            </a:lvl2pPr>
            <a:lvl3pPr marL="1081964" indent="-216393" defTabSz="871582" eaLnBrk="0" hangingPunct="0">
              <a:defRPr>
                <a:solidFill>
                  <a:schemeClr val="tx1"/>
                </a:solidFill>
                <a:latin typeface="Arial" pitchFamily="34" charset="0"/>
              </a:defRPr>
            </a:lvl3pPr>
            <a:lvl4pPr marL="1514749" indent="-216393" defTabSz="871582" eaLnBrk="0" hangingPunct="0">
              <a:defRPr>
                <a:solidFill>
                  <a:schemeClr val="tx1"/>
                </a:solidFill>
                <a:latin typeface="Arial" pitchFamily="34" charset="0"/>
              </a:defRPr>
            </a:lvl4pPr>
            <a:lvl5pPr marL="1947535" indent="-216393" defTabSz="871582" eaLnBrk="0" hangingPunct="0">
              <a:defRPr>
                <a:solidFill>
                  <a:schemeClr val="tx1"/>
                </a:solidFill>
                <a:latin typeface="Arial" pitchFamily="34" charset="0"/>
              </a:defRPr>
            </a:lvl5pPr>
            <a:lvl6pPr marL="2380320" indent="-216393" defTabSz="871582" eaLnBrk="0" fontAlgn="base" hangingPunct="0">
              <a:spcBef>
                <a:spcPct val="0"/>
              </a:spcBef>
              <a:spcAft>
                <a:spcPct val="0"/>
              </a:spcAft>
              <a:defRPr>
                <a:solidFill>
                  <a:schemeClr val="tx1"/>
                </a:solidFill>
                <a:latin typeface="Arial" pitchFamily="34" charset="0"/>
              </a:defRPr>
            </a:lvl6pPr>
            <a:lvl7pPr marL="2813106" indent="-216393" defTabSz="871582" eaLnBrk="0" fontAlgn="base" hangingPunct="0">
              <a:spcBef>
                <a:spcPct val="0"/>
              </a:spcBef>
              <a:spcAft>
                <a:spcPct val="0"/>
              </a:spcAft>
              <a:defRPr>
                <a:solidFill>
                  <a:schemeClr val="tx1"/>
                </a:solidFill>
                <a:latin typeface="Arial" pitchFamily="34" charset="0"/>
              </a:defRPr>
            </a:lvl7pPr>
            <a:lvl8pPr marL="3245891" indent="-216393" defTabSz="871582" eaLnBrk="0" fontAlgn="base" hangingPunct="0">
              <a:spcBef>
                <a:spcPct val="0"/>
              </a:spcBef>
              <a:spcAft>
                <a:spcPct val="0"/>
              </a:spcAft>
              <a:defRPr>
                <a:solidFill>
                  <a:schemeClr val="tx1"/>
                </a:solidFill>
                <a:latin typeface="Arial" pitchFamily="34" charset="0"/>
              </a:defRPr>
            </a:lvl8pPr>
            <a:lvl9pPr marL="3678677" indent="-216393" defTabSz="871582" eaLnBrk="0" fontAlgn="base" hangingPunct="0">
              <a:spcBef>
                <a:spcPct val="0"/>
              </a:spcBef>
              <a:spcAft>
                <a:spcPct val="0"/>
              </a:spcAft>
              <a:defRPr>
                <a:solidFill>
                  <a:schemeClr val="tx1"/>
                </a:solidFill>
                <a:latin typeface="Arial" pitchFamily="34" charset="0"/>
              </a:defRPr>
            </a:lvl9pPr>
          </a:lstStyle>
          <a:p>
            <a:pPr eaLnBrk="1" hangingPunct="1"/>
            <a:fld id="{C1899D16-3353-4D1C-9863-D93E29706262}" type="slidenum">
              <a:rPr lang="sv-SE">
                <a:solidFill>
                  <a:prstClr val="black"/>
                </a:solidFill>
              </a:rPr>
              <a:pPr eaLnBrk="1" hangingPunct="1"/>
              <a:t>10</a:t>
            </a:fld>
            <a:endParaRPr lang="sv-SE">
              <a:solidFill>
                <a:prstClr val="black"/>
              </a:solidFill>
            </a:endParaRPr>
          </a:p>
        </p:txBody>
      </p:sp>
      <p:sp>
        <p:nvSpPr>
          <p:cNvPr id="79875" name="Rectangle 2"/>
          <p:cNvSpPr>
            <a:spLocks noGrp="1" noRot="1" noChangeAspect="1" noChangeArrowheads="1" noTextEdit="1"/>
          </p:cNvSpPr>
          <p:nvPr>
            <p:ph type="sldImg"/>
          </p:nvPr>
        </p:nvSpPr>
        <p:spPr bwMode="auto">
          <a:xfrm>
            <a:off x="87313" y="741363"/>
            <a:ext cx="6623050" cy="372586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6" name="Rectangle 3"/>
          <p:cNvSpPr>
            <a:spLocks noGrp="1" noChangeArrowheads="1"/>
          </p:cNvSpPr>
          <p:nvPr>
            <p:ph type="body" idx="1"/>
          </p:nvPr>
        </p:nvSpPr>
        <p:spPr>
          <a:xfrm>
            <a:off x="905516" y="4717848"/>
            <a:ext cx="4983469" cy="447235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1800" kern="0" dirty="0">
                <a:effectLst/>
                <a:latin typeface="Calibri" panose="020F0502020204030204" pitchFamily="34" charset="0"/>
                <a:ea typeface="Times New Roman" panose="02020603050405020304" pitchFamily="18" charset="0"/>
                <a:cs typeface="Calibri" panose="020F0502020204030204" pitchFamily="34" charset="0"/>
              </a:rPr>
              <a:t>The basic goal of </a:t>
            </a:r>
            <a:r>
              <a:rPr lang="en-US" sz="1800" b="1" kern="0" dirty="0">
                <a:effectLst/>
                <a:latin typeface="Calibri" panose="020F0502020204030204" pitchFamily="34" charset="0"/>
                <a:ea typeface="Times New Roman" panose="02020603050405020304" pitchFamily="18" charset="0"/>
                <a:cs typeface="Calibri" panose="020F0502020204030204" pitchFamily="34" charset="0"/>
              </a:rPr>
              <a:t>hazard communication</a:t>
            </a:r>
            <a:r>
              <a:rPr lang="en-US" sz="1800" kern="0" dirty="0">
                <a:effectLst/>
                <a:latin typeface="Calibri" panose="020F0502020204030204" pitchFamily="34" charset="0"/>
                <a:ea typeface="Times New Roman" panose="02020603050405020304" pitchFamily="18" charset="0"/>
                <a:cs typeface="Calibri" panose="020F0502020204030204" pitchFamily="34" charset="0"/>
              </a:rPr>
              <a:t> for pesticides and fertilizers is to ensure that all those handling/using/dealing with the products </a:t>
            </a:r>
            <a:r>
              <a:rPr lang="en-US" sz="1800" b="1" kern="0" dirty="0">
                <a:effectLst/>
                <a:latin typeface="Calibri" panose="020F0502020204030204" pitchFamily="34" charset="0"/>
                <a:ea typeface="Times New Roman" panose="02020603050405020304" pitchFamily="18" charset="0"/>
                <a:cs typeface="Calibri" panose="020F0502020204030204" pitchFamily="34" charset="0"/>
              </a:rPr>
              <a:t>at all stages of their life-cycle</a:t>
            </a:r>
            <a:r>
              <a:rPr lang="en-US" sz="1800" kern="0" dirty="0">
                <a:effectLst/>
                <a:latin typeface="Calibri" panose="020F0502020204030204" pitchFamily="34" charset="0"/>
                <a:ea typeface="Times New Roman" panose="02020603050405020304" pitchFamily="18" charset="0"/>
                <a:cs typeface="Calibri" panose="020F0502020204030204" pitchFamily="34" charset="0"/>
              </a:rPr>
              <a:t>: manufacturers (including formulators), employees, distributors, retailers, operators, workers, farmers and their families and the public, are provided with adequate, practical, reliable and comprehensible information on the hazards of pesticides, as well as on precautions for appropriate use.</a:t>
            </a:r>
            <a:endParaRPr lang="fr-FR" sz="1800" kern="100" dirty="0">
              <a:effectLst/>
              <a:latin typeface="Calibri" panose="020F0502020204030204" pitchFamily="34" charset="0"/>
              <a:ea typeface="Calibri" panose="020F0502020204030204" pitchFamily="34" charset="0"/>
              <a:cs typeface="Times New Roman" panose="02020603050405020304" pitchFamily="18" charset="0"/>
            </a:endParaRPr>
          </a:p>
          <a:p>
            <a:pPr eaLnBrk="1" hangingPunct="1">
              <a:spcBef>
                <a:spcPct val="0"/>
              </a:spcBef>
            </a:pPr>
            <a:endParaRPr lang="en-US" dirty="0"/>
          </a:p>
        </p:txBody>
      </p:sp>
    </p:spTree>
    <p:extLst>
      <p:ext uri="{BB962C8B-B14F-4D97-AF65-F5344CB8AC3E}">
        <p14:creationId xmlns:p14="http://schemas.microsoft.com/office/powerpoint/2010/main" val="927756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fr-FR"/>
              <a:t>Modifiez le style du titre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2882784"/>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991A6625-7456-6401-8815-1CE61F7BDF4A}"/>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4104621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fr-FR"/>
              <a:t>Modifiez le style du titre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A4D7BD78-4DAC-F14F-5883-DE4D21DA39C9}"/>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09704544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pic>
        <p:nvPicPr>
          <p:cNvPr id="7" name="Image 6">
            <a:extLst>
              <a:ext uri="{FF2B5EF4-FFF2-40B4-BE49-F238E27FC236}">
                <a16:creationId xmlns:a16="http://schemas.microsoft.com/office/drawing/2014/main" id="{B26E6B20-1382-EFDF-EFDE-93EAFE6169BB}"/>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623399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fr-FR"/>
              <a:t>Modifiez le style du titre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3" name="Image 2">
            <a:extLst>
              <a:ext uri="{FF2B5EF4-FFF2-40B4-BE49-F238E27FC236}">
                <a16:creationId xmlns:a16="http://schemas.microsoft.com/office/drawing/2014/main" id="{D99F88E1-A98D-C6B1-AB47-C11A68D2E957}"/>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9589793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arte nom citation">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pic>
        <p:nvPicPr>
          <p:cNvPr id="2" name="Image 1">
            <a:extLst>
              <a:ext uri="{FF2B5EF4-FFF2-40B4-BE49-F238E27FC236}">
                <a16:creationId xmlns:a16="http://schemas.microsoft.com/office/drawing/2014/main" id="{81E1B2A0-6FB4-5697-52CC-5DA2AD8ABCD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4244784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fr-FR"/>
              <a:t>Modifiez le style du titre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3" name="Image 2">
            <a:extLst>
              <a:ext uri="{FF2B5EF4-FFF2-40B4-BE49-F238E27FC236}">
                <a16:creationId xmlns:a16="http://schemas.microsoft.com/office/drawing/2014/main" id="{9BC63B4C-57BE-ECE3-19BB-946D69D703C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5573326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CA89BFC3-8B0D-C057-4C00-DA995A855582}"/>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41807278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17D8DD6F-91E4-11D1-68D0-EEDEAB9D2DFE}"/>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443188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014DD-0837-F96C-5D44-5E3A51039F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H"/>
          </a:p>
        </p:txBody>
      </p:sp>
      <p:sp>
        <p:nvSpPr>
          <p:cNvPr id="3" name="Subtitle 2">
            <a:extLst>
              <a:ext uri="{FF2B5EF4-FFF2-40B4-BE49-F238E27FC236}">
                <a16:creationId xmlns:a16="http://schemas.microsoft.com/office/drawing/2014/main" id="{F0BA329F-FEA0-0191-1E2F-D89DA6A18D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H"/>
          </a:p>
        </p:txBody>
      </p:sp>
      <p:sp>
        <p:nvSpPr>
          <p:cNvPr id="4" name="Date Placeholder 3">
            <a:extLst>
              <a:ext uri="{FF2B5EF4-FFF2-40B4-BE49-F238E27FC236}">
                <a16:creationId xmlns:a16="http://schemas.microsoft.com/office/drawing/2014/main" id="{11A4E0D6-AE07-1375-04E2-5D7F11652B26}"/>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C9A5B09B-4FB1-2D21-1ACD-11A7E6AF5B49}"/>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DDC0BCB9-B83E-DACF-F971-9A52B4BD1134}"/>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9432076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222EC-B46F-28E4-B283-0186B2C725C1}"/>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83471EBE-4551-1919-C6C4-BCA6EFE33A1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C1CED411-7DD9-3633-E4A2-F2DAB9BA09E5}"/>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6C1462E5-3F65-7D42-C826-6852BA7E2C9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EACD3947-4763-963C-78DF-B49B33F6ABC3}"/>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3574356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E4042-4546-C9B8-FBEC-236C849114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39C4443B-4F09-11B4-B5D8-5E5D6A4DD93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898910-67D4-AFAA-31B8-7C6C83480625}"/>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288BADF9-4B98-AF48-515E-7B925C17B498}"/>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A9785034-8384-73BA-E63A-2E8A028A3F94}"/>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1818264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fr-FR"/>
              <a:t>Modifiez le style du titre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CCF6D78B-2CAA-6AE9-82CC-D33A8935C08E}"/>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6509285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7670B-AE80-F735-4794-8BA8C2E1E963}"/>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1CECAF55-1C17-E516-F93A-9C08409B3E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509CF7AD-63DE-DC19-8447-696B36D8F61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9F3E94D3-8AA6-1B24-49BC-9384C89C94B8}"/>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6" name="Footer Placeholder 5">
            <a:extLst>
              <a:ext uri="{FF2B5EF4-FFF2-40B4-BE49-F238E27FC236}">
                <a16:creationId xmlns:a16="http://schemas.microsoft.com/office/drawing/2014/main" id="{E4B7A427-933A-4A7A-33ED-198D3C27A0F0}"/>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03421945-ACED-93DF-AC13-85C8AE6D90F0}"/>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22809063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C5721-C53E-1EAD-CF7E-5AB5D57C2B9E}"/>
              </a:ext>
            </a:extLst>
          </p:cNvPr>
          <p:cNvSpPr>
            <a:spLocks noGrp="1"/>
          </p:cNvSpPr>
          <p:nvPr>
            <p:ph type="title"/>
          </p:nvPr>
        </p:nvSpPr>
        <p:spPr>
          <a:xfrm>
            <a:off x="839788" y="365125"/>
            <a:ext cx="10515600" cy="1325563"/>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07743688-2A00-9975-FA45-2CD3110350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B28805-75E1-168C-F0BB-3A3F55B39C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E4FCA7D6-8666-4ABC-77D8-C96361DD11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B95050D-93FF-5DB6-D800-405E03AD52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0FF43779-E716-CC1C-FEED-7C6A1500A01C}"/>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8" name="Footer Placeholder 7">
            <a:extLst>
              <a:ext uri="{FF2B5EF4-FFF2-40B4-BE49-F238E27FC236}">
                <a16:creationId xmlns:a16="http://schemas.microsoft.com/office/drawing/2014/main" id="{B417EED5-21CD-9DCF-3C4E-533AFDB0CAC6}"/>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D69CA70D-C728-21CC-217A-5F0989FAA7F5}"/>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14953579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AB41E-8565-D623-4F33-975829822A7D}"/>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A9EE5A56-F217-5EFD-DED7-907FD98709BB}"/>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4" name="Footer Placeholder 3">
            <a:extLst>
              <a:ext uri="{FF2B5EF4-FFF2-40B4-BE49-F238E27FC236}">
                <a16:creationId xmlns:a16="http://schemas.microsoft.com/office/drawing/2014/main" id="{EEC5ED31-FAD9-B585-218D-DAA6321B60C7}"/>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927C910C-200E-A194-586C-FA1B70FCE27E}"/>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36045808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8F5AABB-5232-C780-0217-06237C416586}"/>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3" name="Footer Placeholder 2">
            <a:extLst>
              <a:ext uri="{FF2B5EF4-FFF2-40B4-BE49-F238E27FC236}">
                <a16:creationId xmlns:a16="http://schemas.microsoft.com/office/drawing/2014/main" id="{DF0E7218-8FBB-5CDD-9F48-078EE4F5CAA0}"/>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B7E43B99-BDAF-DBE6-3ACB-5E51A0944A2C}"/>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732028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1E8F6-BD84-005C-6468-255BF0D336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DD8582D3-0FAA-5FA2-9F9A-A744667DDF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2411C6B1-9C61-EE52-7C87-C26D9AFA34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4025AB-790B-21B0-4050-4371117B64EA}"/>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6" name="Footer Placeholder 5">
            <a:extLst>
              <a:ext uri="{FF2B5EF4-FFF2-40B4-BE49-F238E27FC236}">
                <a16:creationId xmlns:a16="http://schemas.microsoft.com/office/drawing/2014/main" id="{F1351781-B999-2D2D-8DF3-104B9499B5CA}"/>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118D1695-2F87-FEF1-1CC8-262EB7CBADCA}"/>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426624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8B92B-8C02-DF71-C42C-47294974B4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DF5BC124-F0AF-8765-0345-80811D473E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H"/>
          </a:p>
        </p:txBody>
      </p:sp>
      <p:sp>
        <p:nvSpPr>
          <p:cNvPr id="4" name="Text Placeholder 3">
            <a:extLst>
              <a:ext uri="{FF2B5EF4-FFF2-40B4-BE49-F238E27FC236}">
                <a16:creationId xmlns:a16="http://schemas.microsoft.com/office/drawing/2014/main" id="{E45319F8-A898-6282-68BE-65F6FD973C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747FCE-C6CA-7DCE-0A5B-45E234978058}"/>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6" name="Footer Placeholder 5">
            <a:extLst>
              <a:ext uri="{FF2B5EF4-FFF2-40B4-BE49-F238E27FC236}">
                <a16:creationId xmlns:a16="http://schemas.microsoft.com/office/drawing/2014/main" id="{B7806BD0-15CF-838E-DD9C-29E45049EF19}"/>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263C7A8-A69D-3063-C5D4-E00F9E1142E7}"/>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28321316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918FE-8227-B0B7-5108-4F7D374C178A}"/>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F5FBE5BE-5276-EC2F-E901-C8443631E9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867D24E1-C72E-909B-1B40-4D2091984112}"/>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B988F773-9240-ECE8-6D30-E6BE099BACBE}"/>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8CAF9005-3EC3-B2D3-A7A5-8A0D4B7D36C4}"/>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16216024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BC47AA-799B-776D-C424-89C08D588E7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6B6926BF-CBF2-6806-4A80-34D8D0A118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B9DBEB16-D85A-C335-36CA-4E21F27432C6}"/>
              </a:ext>
            </a:extLst>
          </p:cNvPr>
          <p:cNvSpPr>
            <a:spLocks noGrp="1"/>
          </p:cNvSpPr>
          <p:nvPr>
            <p:ph type="dt" sz="half" idx="10"/>
          </p:nvPr>
        </p:nvSpPr>
        <p:spPr/>
        <p:txBody>
          <a:body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28948642-23F1-E3C7-D22D-EFBDBD308BD5}"/>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3DA6D9A4-3225-37C5-DB49-5244E0151BD7}"/>
              </a:ext>
            </a:extLst>
          </p:cNvPr>
          <p:cNvSpPr>
            <a:spLocks noGrp="1"/>
          </p:cNvSpPr>
          <p:nvPr>
            <p:ph type="sldNum" sz="quarter" idx="12"/>
          </p:nvPr>
        </p:nvSpPr>
        <p:spPr/>
        <p:txBody>
          <a:bodyPr/>
          <a:lstStyle/>
          <a:p>
            <a:fld id="{80214463-56AE-492E-9815-FD59949FC81A}" type="slidenum">
              <a:rPr lang="en-CH" smtClean="0"/>
              <a:t>‹#›</a:t>
            </a:fld>
            <a:endParaRPr lang="en-CH"/>
          </a:p>
        </p:txBody>
      </p:sp>
    </p:spTree>
    <p:extLst>
      <p:ext uri="{BB962C8B-B14F-4D97-AF65-F5344CB8AC3E}">
        <p14:creationId xmlns:p14="http://schemas.microsoft.com/office/powerpoint/2010/main" val="2061032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pic>
        <p:nvPicPr>
          <p:cNvPr id="7" name="Image 6">
            <a:extLst>
              <a:ext uri="{FF2B5EF4-FFF2-40B4-BE49-F238E27FC236}">
                <a16:creationId xmlns:a16="http://schemas.microsoft.com/office/drawing/2014/main" id="{8493EC6F-3938-995C-8926-D8DF5E4F3A10}"/>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9435329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pic>
        <p:nvPicPr>
          <p:cNvPr id="2" name="Image 1">
            <a:extLst>
              <a:ext uri="{FF2B5EF4-FFF2-40B4-BE49-F238E27FC236}">
                <a16:creationId xmlns:a16="http://schemas.microsoft.com/office/drawing/2014/main" id="{6C10F365-E14E-7B8F-C865-37C071AA98A7}"/>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422018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fr-FR"/>
              <a:t>Modifiez le style du titre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pic>
        <p:nvPicPr>
          <p:cNvPr id="2" name="Image 1">
            <a:extLst>
              <a:ext uri="{FF2B5EF4-FFF2-40B4-BE49-F238E27FC236}">
                <a16:creationId xmlns:a16="http://schemas.microsoft.com/office/drawing/2014/main" id="{4CE2E882-78B2-8756-5773-6B0957C7CBE0}"/>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2109424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pic>
        <p:nvPicPr>
          <p:cNvPr id="6" name="Image 5">
            <a:extLst>
              <a:ext uri="{FF2B5EF4-FFF2-40B4-BE49-F238E27FC236}">
                <a16:creationId xmlns:a16="http://schemas.microsoft.com/office/drawing/2014/main" id="{2E3C7F73-E605-5CA3-9D88-913807BF4A2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2625717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pic>
        <p:nvPicPr>
          <p:cNvPr id="5" name="Image 4">
            <a:extLst>
              <a:ext uri="{FF2B5EF4-FFF2-40B4-BE49-F238E27FC236}">
                <a16:creationId xmlns:a16="http://schemas.microsoft.com/office/drawing/2014/main" id="{F6E00E4A-12BE-9730-7D79-5F2CA0038AB2}"/>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8828502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fr-FR"/>
              <a:t>Modifiez le style du titre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E97F4CBE-F9CD-8D3A-C629-5A0BEAD3C343}"/>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518553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61BEF0D-F0BB-DE4B-95CE-6DB70DBA9567}" type="datetimeFigureOut">
              <a:rPr lang="en-US" smtClean="0"/>
              <a:pPr/>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39F5422E-652D-3F2B-2AAA-21CB315E1BDF}"/>
              </a:ext>
            </a:extLst>
          </p:cNvPr>
          <p:cNvPicPr>
            <a:picLocks noChangeAspect="1"/>
          </p:cNvPicPr>
          <p:nvPr userDrawn="1"/>
        </p:nvPicPr>
        <p:blipFill>
          <a:blip r:embed="rId2"/>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541035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0000"/>
                <a:satMod val="92000"/>
                <a:lumMod val="120000"/>
              </a:schemeClr>
            </a:gs>
            <a:gs pos="100000">
              <a:schemeClr val="bg1"/>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8/28/2024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pic>
        <p:nvPicPr>
          <p:cNvPr id="8" name="Image 7">
            <a:extLst>
              <a:ext uri="{FF2B5EF4-FFF2-40B4-BE49-F238E27FC236}">
                <a16:creationId xmlns:a16="http://schemas.microsoft.com/office/drawing/2014/main" id="{BFBC2770-D561-EF73-665D-AE550ED20851}"/>
              </a:ext>
            </a:extLst>
          </p:cNvPr>
          <p:cNvPicPr>
            <a:picLocks noChangeAspect="1"/>
          </p:cNvPicPr>
          <p:nvPr userDrawn="1"/>
        </p:nvPicPr>
        <p:blipFill>
          <a:blip r:embed="rId18"/>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613689758"/>
      </p:ext>
    </p:extLst>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 id="2147483941" r:id="rId4"/>
    <p:sldLayoutId id="2147483942" r:id="rId5"/>
    <p:sldLayoutId id="2147483943" r:id="rId6"/>
    <p:sldLayoutId id="2147483944" r:id="rId7"/>
    <p:sldLayoutId id="2147483945" r:id="rId8"/>
    <p:sldLayoutId id="2147483946" r:id="rId9"/>
    <p:sldLayoutId id="2147483947" r:id="rId10"/>
    <p:sldLayoutId id="2147483948" r:id="rId11"/>
    <p:sldLayoutId id="2147483949" r:id="rId12"/>
    <p:sldLayoutId id="2147483950" r:id="rId13"/>
    <p:sldLayoutId id="2147483951" r:id="rId14"/>
    <p:sldLayoutId id="2147483952" r:id="rId15"/>
    <p:sldLayoutId id="214748395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9D19B3-30A7-6D97-B714-C5D66F46F0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8CF65346-E8C6-3223-1F7D-B90764271F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A1236FEB-6DA5-3D86-0E56-0EC4CBA41A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56F1DC-A613-4DD0-97DF-C994C753D277}" type="datetimeFigureOut">
              <a:rPr lang="en-CH" smtClean="0"/>
              <a:t>08/28/2024</a:t>
            </a:fld>
            <a:endParaRPr lang="en-CH"/>
          </a:p>
        </p:txBody>
      </p:sp>
      <p:sp>
        <p:nvSpPr>
          <p:cNvPr id="5" name="Footer Placeholder 4">
            <a:extLst>
              <a:ext uri="{FF2B5EF4-FFF2-40B4-BE49-F238E27FC236}">
                <a16:creationId xmlns:a16="http://schemas.microsoft.com/office/drawing/2014/main" id="{E9E05420-6944-F863-6FDB-61CB7575E6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CH"/>
          </a:p>
        </p:txBody>
      </p:sp>
      <p:sp>
        <p:nvSpPr>
          <p:cNvPr id="6" name="Slide Number Placeholder 5">
            <a:extLst>
              <a:ext uri="{FF2B5EF4-FFF2-40B4-BE49-F238E27FC236}">
                <a16:creationId xmlns:a16="http://schemas.microsoft.com/office/drawing/2014/main" id="{67222F6A-0CB1-F19B-7440-AEB2EEB4E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214463-56AE-492E-9815-FD59949FC81A}" type="slidenum">
              <a:rPr lang="en-CH" smtClean="0"/>
              <a:t>‹#›</a:t>
            </a:fld>
            <a:endParaRPr lang="en-CH"/>
          </a:p>
        </p:txBody>
      </p:sp>
      <p:pic>
        <p:nvPicPr>
          <p:cNvPr id="7" name="Image 4">
            <a:extLst>
              <a:ext uri="{FF2B5EF4-FFF2-40B4-BE49-F238E27FC236}">
                <a16:creationId xmlns:a16="http://schemas.microsoft.com/office/drawing/2014/main" id="{5670B0EC-4501-A7D8-D734-3B6381FB1AA2}"/>
              </a:ext>
            </a:extLst>
          </p:cNvPr>
          <p:cNvPicPr>
            <a:picLocks noChangeAspect="1"/>
          </p:cNvPicPr>
          <p:nvPr userDrawn="1"/>
        </p:nvPicPr>
        <p:blipFill>
          <a:blip r:embed="rId13"/>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4073286965"/>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5" Type="http://schemas.openxmlformats.org/officeDocument/2006/relationships/image" Target="../media/image3.jp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jp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6.jpe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2.xml"/><Relationship Id="rId16"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image" Target="../media/image8.png"/><Relationship Id="rId5" Type="http://schemas.openxmlformats.org/officeDocument/2006/relationships/diagramQuickStyle" Target="../diagrams/quickStyle1.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diagramLayout" Target="../diagrams/layout1.xml"/><Relationship Id="rId9" Type="http://schemas.openxmlformats.org/officeDocument/2006/relationships/image" Target="../media/image6.png"/><Relationship Id="rId1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4.png"/><Relationship Id="rId7" Type="http://schemas.openxmlformats.org/officeDocument/2006/relationships/image" Target="../media/image34.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36.emf"/></Relationships>
</file>

<file path=ppt/slides/_rels/slide2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hyperlink" Target="https://www.ilo.org/dyn/icsc/showcard.hom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39.jp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2.xml"/><Relationship Id="rId6" Type="http://schemas.openxmlformats.org/officeDocument/2006/relationships/image" Target="../media/image9.png"/><Relationship Id="rId11" Type="http://schemas.openxmlformats.org/officeDocument/2006/relationships/image" Target="../media/image15.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5.png"/><Relationship Id="rId7"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42.png"/><Relationship Id="rId10" Type="http://schemas.openxmlformats.org/officeDocument/2006/relationships/image" Target="../media/image1.png"/><Relationship Id="rId4" Type="http://schemas.openxmlformats.org/officeDocument/2006/relationships/image" Target="../media/image41.png"/><Relationship Id="rId9"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7.png"/><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48.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50.png"/></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7.jp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14.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hyperlink" Target="https://unitar.org/sustainable-development-goals/planet/our-portfolio/globally-harmonized-system-classification-and-labelling-chemicals/global-partnership-implement-ghs"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5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hyperlink" Target="https://cwm.unitar.org/publications/publications/ghs.asp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png"/><Relationship Id="rId3" Type="http://schemas.openxmlformats.org/officeDocument/2006/relationships/hyperlink" Target="https://www.unitar.org/sustainable-development-goals/planet/our-portfolio/globally-harmonized-system-classification-and-labelling-chemicals" TargetMode="Externa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0.pn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Rectángulo 5">
            <a:extLst>
              <a:ext uri="{FF2B5EF4-FFF2-40B4-BE49-F238E27FC236}">
                <a16:creationId xmlns:a16="http://schemas.microsoft.com/office/drawing/2014/main" id="{8146B051-48C4-8BF9-A18F-95FB2F46A8C4}"/>
              </a:ext>
            </a:extLst>
          </p:cNvPr>
          <p:cNvSpPr/>
          <p:nvPr/>
        </p:nvSpPr>
        <p:spPr>
          <a:xfrm>
            <a:off x="2505627" y="1650677"/>
            <a:ext cx="1830279" cy="84959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0F17B0E9-2A07-936E-BD98-9EF5423FABE4}"/>
              </a:ext>
            </a:extLst>
          </p:cNvPr>
          <p:cNvSpPr>
            <a:spLocks noGrp="1"/>
          </p:cNvSpPr>
          <p:nvPr>
            <p:ph type="ctrTitle"/>
          </p:nvPr>
        </p:nvSpPr>
        <p:spPr>
          <a:xfrm>
            <a:off x="2505627" y="1633319"/>
            <a:ext cx="8915399" cy="2262781"/>
          </a:xfrm>
        </p:spPr>
        <p:txBody>
          <a:bodyPr>
            <a:normAutofit/>
          </a:bodyPr>
          <a:lstStyle/>
          <a:p>
            <a:r>
              <a:rPr lang="fr-FR" sz="6000" dirty="0">
                <a:solidFill>
                  <a:schemeClr val="bg1"/>
                </a:solidFill>
                <a:latin typeface="Arial" panose="020B0604020202020204" pitchFamily="34" charset="0"/>
                <a:cs typeface="Arial" panose="020B0604020202020204" pitchFamily="34" charset="0"/>
              </a:rPr>
              <a:t>GHS</a:t>
            </a:r>
            <a:r>
              <a:rPr lang="fr-FR" sz="6000" dirty="0">
                <a:latin typeface="Arial" panose="020B0604020202020204" pitchFamily="34" charset="0"/>
                <a:cs typeface="Arial" panose="020B0604020202020204" pitchFamily="34" charset="0"/>
              </a:rPr>
              <a:t> and </a:t>
            </a:r>
            <a:r>
              <a:rPr lang="fr-FR" sz="6000" dirty="0">
                <a:solidFill>
                  <a:srgbClr val="518932"/>
                </a:solidFill>
                <a:latin typeface="Arial" panose="020B0604020202020204" pitchFamily="34" charset="0"/>
                <a:cs typeface="Arial" panose="020B0604020202020204" pitchFamily="34" charset="0"/>
              </a:rPr>
              <a:t>Agriculture</a:t>
            </a:r>
            <a:br>
              <a:rPr lang="fr-FR" sz="6000" dirty="0">
                <a:latin typeface="Arial" panose="020B0604020202020204" pitchFamily="34" charset="0"/>
                <a:cs typeface="Arial" panose="020B0604020202020204" pitchFamily="34" charset="0"/>
              </a:rPr>
            </a:br>
            <a:br>
              <a:rPr lang="en-US" sz="2000" dirty="0">
                <a:latin typeface="Arial" panose="020B0604020202020204" pitchFamily="34" charset="0"/>
                <a:cs typeface="Arial" panose="020B0604020202020204" pitchFamily="34" charset="0"/>
              </a:rPr>
            </a:br>
            <a:r>
              <a:rPr lang="en-US" sz="3100" dirty="0">
                <a:latin typeface="Arial" panose="020B0604020202020204" pitchFamily="34" charset="0"/>
                <a:cs typeface="Arial" panose="020B0604020202020204" pitchFamily="34" charset="0"/>
              </a:rPr>
              <a:t>Part 1 – Importance and implementation of the GHS in the agricultural sector</a:t>
            </a:r>
            <a:endParaRPr lang="fr-FR" sz="6000"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4AD215E2-F1A6-E3DA-8851-276030670BB8}"/>
              </a:ext>
            </a:extLst>
          </p:cNvPr>
          <p:cNvPicPr>
            <a:picLocks noGrp="1" noRot="1" noChangeAspect="1" noMove="1" noResize="1" noEditPoints="1" noAdjustHandles="1" noChangeArrowheads="1" noChangeShapeType="1" noCrop="1"/>
          </p:cNvPicPr>
          <p:nvPr/>
        </p:nvPicPr>
        <p:blipFill>
          <a:blip r:embed="rId3"/>
          <a:stretch>
            <a:fillRect/>
          </a:stretch>
        </p:blipFill>
        <p:spPr>
          <a:xfrm>
            <a:off x="9801506" y="6115022"/>
            <a:ext cx="2304488" cy="640135"/>
          </a:xfrm>
          <a:prstGeom prst="rect">
            <a:avLst/>
          </a:prstGeom>
        </p:spPr>
      </p:pic>
      <p:pic>
        <p:nvPicPr>
          <p:cNvPr id="4" name="Picture 6">
            <a:extLst>
              <a:ext uri="{FF2B5EF4-FFF2-40B4-BE49-F238E27FC236}">
                <a16:creationId xmlns:a16="http://schemas.microsoft.com/office/drawing/2014/main" id="{FCCF7947-0F95-EEE5-2B53-1E3F179A28D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17799" y="4523180"/>
            <a:ext cx="1567575" cy="1567575"/>
          </a:xfrm>
          <a:prstGeom prst="rect">
            <a:avLst/>
          </a:prstGeom>
        </p:spPr>
      </p:pic>
      <p:pic>
        <p:nvPicPr>
          <p:cNvPr id="6" name="Picture 7">
            <a:extLst>
              <a:ext uri="{FF2B5EF4-FFF2-40B4-BE49-F238E27FC236}">
                <a16:creationId xmlns:a16="http://schemas.microsoft.com/office/drawing/2014/main" id="{4670D1F8-4F67-F02F-FE73-7E7E917851D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00681" y="4523179"/>
            <a:ext cx="1567575" cy="1567575"/>
          </a:xfrm>
          <a:prstGeom prst="rect">
            <a:avLst/>
          </a:prstGeom>
        </p:spPr>
      </p:pic>
      <p:pic>
        <p:nvPicPr>
          <p:cNvPr id="7" name="Picture 9">
            <a:extLst>
              <a:ext uri="{FF2B5EF4-FFF2-40B4-BE49-F238E27FC236}">
                <a16:creationId xmlns:a16="http://schemas.microsoft.com/office/drawing/2014/main" id="{91E26D76-37C0-9B99-73C5-B4C3263EC14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02578" y="4488544"/>
            <a:ext cx="1567575" cy="1567575"/>
          </a:xfrm>
          <a:prstGeom prst="rect">
            <a:avLst/>
          </a:prstGeom>
        </p:spPr>
      </p:pic>
      <p:grpSp>
        <p:nvGrpSpPr>
          <p:cNvPr id="8" name="Groupe 7">
            <a:extLst>
              <a:ext uri="{FF2B5EF4-FFF2-40B4-BE49-F238E27FC236}">
                <a16:creationId xmlns:a16="http://schemas.microsoft.com/office/drawing/2014/main" id="{13546044-09BD-6EF1-1B81-245B5598EA2C}"/>
              </a:ext>
            </a:extLst>
          </p:cNvPr>
          <p:cNvGrpSpPr>
            <a:grpSpLocks noChangeAspect="1"/>
          </p:cNvGrpSpPr>
          <p:nvPr/>
        </p:nvGrpSpPr>
        <p:grpSpPr>
          <a:xfrm>
            <a:off x="2527939" y="4347180"/>
            <a:ext cx="1884914" cy="1895369"/>
            <a:chOff x="380549" y="1412776"/>
            <a:chExt cx="4354068" cy="4378219"/>
          </a:xfrm>
        </p:grpSpPr>
        <p:pic>
          <p:nvPicPr>
            <p:cNvPr id="9" name="Picture 48" descr="explos">
              <a:extLst>
                <a:ext uri="{FF2B5EF4-FFF2-40B4-BE49-F238E27FC236}">
                  <a16:creationId xmlns:a16="http://schemas.microsoft.com/office/drawing/2014/main" id="{1F6A0924-BA9F-A95E-FCD0-889C2B227D5E}"/>
                </a:ext>
              </a:extLst>
            </p:cNvPr>
            <p:cNvPicPr>
              <a:picLocks noChangeAspect="1" noChangeArrowheads="1"/>
            </p:cNvPicPr>
            <p:nvPr/>
          </p:nvPicPr>
          <p:blipFill>
            <a:blip r:embed="rId7" cstate="print"/>
            <a:srcRect/>
            <a:stretch>
              <a:fillRect/>
            </a:stretch>
          </p:blipFill>
          <p:spPr bwMode="auto">
            <a:xfrm>
              <a:off x="1847528" y="1412776"/>
              <a:ext cx="1440000" cy="1440000"/>
            </a:xfrm>
            <a:prstGeom prst="rect">
              <a:avLst/>
            </a:prstGeom>
            <a:noFill/>
          </p:spPr>
        </p:pic>
        <p:pic>
          <p:nvPicPr>
            <p:cNvPr id="10" name="Picture 49" descr="flamme">
              <a:extLst>
                <a:ext uri="{FF2B5EF4-FFF2-40B4-BE49-F238E27FC236}">
                  <a16:creationId xmlns:a16="http://schemas.microsoft.com/office/drawing/2014/main" id="{3B8C7D1A-DBF3-13B2-57B5-8D3924932410}"/>
                </a:ext>
              </a:extLst>
            </p:cNvPr>
            <p:cNvPicPr>
              <a:picLocks noChangeAspect="1" noChangeArrowheads="1"/>
            </p:cNvPicPr>
            <p:nvPr/>
          </p:nvPicPr>
          <p:blipFill>
            <a:blip r:embed="rId8" cstate="print"/>
            <a:srcRect/>
            <a:stretch>
              <a:fillRect/>
            </a:stretch>
          </p:blipFill>
          <p:spPr bwMode="auto">
            <a:xfrm>
              <a:off x="1107746" y="2134493"/>
              <a:ext cx="1440000" cy="1440000"/>
            </a:xfrm>
            <a:prstGeom prst="rect">
              <a:avLst/>
            </a:prstGeom>
            <a:noFill/>
          </p:spPr>
        </p:pic>
        <p:pic>
          <p:nvPicPr>
            <p:cNvPr id="11" name="Picture 50" descr="rondflam">
              <a:extLst>
                <a:ext uri="{FF2B5EF4-FFF2-40B4-BE49-F238E27FC236}">
                  <a16:creationId xmlns:a16="http://schemas.microsoft.com/office/drawing/2014/main" id="{C90AB8F3-EF8B-5121-1BE9-1C42CB686D58}"/>
                </a:ext>
              </a:extLst>
            </p:cNvPr>
            <p:cNvPicPr>
              <a:picLocks noChangeAspect="1" noChangeArrowheads="1"/>
            </p:cNvPicPr>
            <p:nvPr/>
          </p:nvPicPr>
          <p:blipFill>
            <a:blip r:embed="rId9" cstate="print"/>
            <a:srcRect/>
            <a:stretch>
              <a:fillRect/>
            </a:stretch>
          </p:blipFill>
          <p:spPr bwMode="auto">
            <a:xfrm>
              <a:off x="2562140" y="2157883"/>
              <a:ext cx="1440000" cy="1440000"/>
            </a:xfrm>
            <a:prstGeom prst="rect">
              <a:avLst/>
            </a:prstGeom>
            <a:noFill/>
          </p:spPr>
        </p:pic>
        <p:pic>
          <p:nvPicPr>
            <p:cNvPr id="12" name="Picture 51" descr="bottle">
              <a:extLst>
                <a:ext uri="{FF2B5EF4-FFF2-40B4-BE49-F238E27FC236}">
                  <a16:creationId xmlns:a16="http://schemas.microsoft.com/office/drawing/2014/main" id="{01F96651-9E92-BED5-57AB-759A150D6A73}"/>
                </a:ext>
              </a:extLst>
            </p:cNvPr>
            <p:cNvPicPr>
              <a:picLocks noChangeAspect="1" noChangeArrowheads="1"/>
            </p:cNvPicPr>
            <p:nvPr/>
          </p:nvPicPr>
          <p:blipFill>
            <a:blip r:embed="rId10" cstate="print"/>
            <a:srcRect/>
            <a:stretch>
              <a:fillRect/>
            </a:stretch>
          </p:blipFill>
          <p:spPr bwMode="auto">
            <a:xfrm>
              <a:off x="3294617" y="2887605"/>
              <a:ext cx="1440000" cy="1440000"/>
            </a:xfrm>
            <a:prstGeom prst="rect">
              <a:avLst/>
            </a:prstGeom>
            <a:noFill/>
          </p:spPr>
        </p:pic>
        <p:pic>
          <p:nvPicPr>
            <p:cNvPr id="13" name="Picture 53" descr="acid">
              <a:extLst>
                <a:ext uri="{FF2B5EF4-FFF2-40B4-BE49-F238E27FC236}">
                  <a16:creationId xmlns:a16="http://schemas.microsoft.com/office/drawing/2014/main" id="{0A47DDD9-BAEF-88FF-951C-B1D27E2F7CE9}"/>
                </a:ext>
              </a:extLst>
            </p:cNvPr>
            <p:cNvPicPr>
              <a:picLocks noChangeAspect="1" noChangeArrowheads="1"/>
            </p:cNvPicPr>
            <p:nvPr/>
          </p:nvPicPr>
          <p:blipFill>
            <a:blip r:embed="rId11" cstate="print"/>
            <a:srcRect/>
            <a:stretch>
              <a:fillRect/>
            </a:stretch>
          </p:blipFill>
          <p:spPr bwMode="auto">
            <a:xfrm>
              <a:off x="380549" y="2871049"/>
              <a:ext cx="1440000" cy="1440000"/>
            </a:xfrm>
            <a:prstGeom prst="rect">
              <a:avLst/>
            </a:prstGeom>
            <a:noFill/>
          </p:spPr>
        </p:pic>
        <p:pic>
          <p:nvPicPr>
            <p:cNvPr id="14" name="Picture 52" descr="skull">
              <a:extLst>
                <a:ext uri="{FF2B5EF4-FFF2-40B4-BE49-F238E27FC236}">
                  <a16:creationId xmlns:a16="http://schemas.microsoft.com/office/drawing/2014/main" id="{DE2A10A6-CC9D-AB73-101B-A6B5B453D9E9}"/>
                </a:ext>
              </a:extLst>
            </p:cNvPr>
            <p:cNvPicPr>
              <a:picLocks noChangeAspect="1" noChangeArrowheads="1"/>
            </p:cNvPicPr>
            <p:nvPr/>
          </p:nvPicPr>
          <p:blipFill>
            <a:blip r:embed="rId12" cstate="print"/>
            <a:srcRect/>
            <a:stretch>
              <a:fillRect/>
            </a:stretch>
          </p:blipFill>
          <p:spPr bwMode="auto">
            <a:xfrm>
              <a:off x="1827746" y="2877883"/>
              <a:ext cx="1440000" cy="1440000"/>
            </a:xfrm>
            <a:prstGeom prst="rect">
              <a:avLst/>
            </a:prstGeom>
            <a:noFill/>
          </p:spPr>
        </p:pic>
        <p:pic>
          <p:nvPicPr>
            <p:cNvPr id="15" name="Picture 54" descr="silhouet">
              <a:extLst>
                <a:ext uri="{FF2B5EF4-FFF2-40B4-BE49-F238E27FC236}">
                  <a16:creationId xmlns:a16="http://schemas.microsoft.com/office/drawing/2014/main" id="{ECDD3650-94DB-2D0B-19A2-60D8B7090DB9}"/>
                </a:ext>
              </a:extLst>
            </p:cNvPr>
            <p:cNvPicPr>
              <a:picLocks noChangeAspect="1" noChangeArrowheads="1"/>
            </p:cNvPicPr>
            <p:nvPr/>
          </p:nvPicPr>
          <p:blipFill>
            <a:blip r:embed="rId13" cstate="print"/>
            <a:srcRect/>
            <a:stretch>
              <a:fillRect/>
            </a:stretch>
          </p:blipFill>
          <p:spPr bwMode="auto">
            <a:xfrm>
              <a:off x="1117143" y="3614439"/>
              <a:ext cx="1440000" cy="1440000"/>
            </a:xfrm>
            <a:prstGeom prst="rect">
              <a:avLst/>
            </a:prstGeom>
            <a:noFill/>
          </p:spPr>
        </p:pic>
        <p:pic>
          <p:nvPicPr>
            <p:cNvPr id="16" name="Picture 55" descr="exclam">
              <a:extLst>
                <a:ext uri="{FF2B5EF4-FFF2-40B4-BE49-F238E27FC236}">
                  <a16:creationId xmlns:a16="http://schemas.microsoft.com/office/drawing/2014/main" id="{CF5394A7-739E-3630-9834-ED51AE2195E3}"/>
                </a:ext>
              </a:extLst>
            </p:cNvPr>
            <p:cNvPicPr>
              <a:picLocks noChangeAspect="1" noChangeArrowheads="1"/>
            </p:cNvPicPr>
            <p:nvPr/>
          </p:nvPicPr>
          <p:blipFill>
            <a:blip r:embed="rId14" cstate="print"/>
            <a:srcRect/>
            <a:stretch>
              <a:fillRect/>
            </a:stretch>
          </p:blipFill>
          <p:spPr bwMode="auto">
            <a:xfrm>
              <a:off x="2552190" y="3607605"/>
              <a:ext cx="1440000" cy="1440000"/>
            </a:xfrm>
            <a:prstGeom prst="rect">
              <a:avLst/>
            </a:prstGeom>
            <a:noFill/>
          </p:spPr>
        </p:pic>
        <p:pic>
          <p:nvPicPr>
            <p:cNvPr id="17" name="Picture 56" descr="pollut">
              <a:extLst>
                <a:ext uri="{FF2B5EF4-FFF2-40B4-BE49-F238E27FC236}">
                  <a16:creationId xmlns:a16="http://schemas.microsoft.com/office/drawing/2014/main" id="{2C539D90-278B-E4D6-51E0-C695A1A6C215}"/>
                </a:ext>
              </a:extLst>
            </p:cNvPr>
            <p:cNvPicPr>
              <a:picLocks noChangeAspect="1" noChangeArrowheads="1"/>
            </p:cNvPicPr>
            <p:nvPr/>
          </p:nvPicPr>
          <p:blipFill>
            <a:blip r:embed="rId15" cstate="print"/>
            <a:srcRect/>
            <a:stretch>
              <a:fillRect/>
            </a:stretch>
          </p:blipFill>
          <p:spPr bwMode="auto">
            <a:xfrm>
              <a:off x="1842140" y="4350995"/>
              <a:ext cx="1440000" cy="1440000"/>
            </a:xfrm>
            <a:prstGeom prst="rect">
              <a:avLst/>
            </a:prstGeom>
            <a:noFill/>
          </p:spPr>
        </p:pic>
      </p:grpSp>
      <p:sp>
        <p:nvSpPr>
          <p:cNvPr id="3" name="Rectángulo 12">
            <a:extLst>
              <a:ext uri="{FF2B5EF4-FFF2-40B4-BE49-F238E27FC236}">
                <a16:creationId xmlns:a16="http://schemas.microsoft.com/office/drawing/2014/main" id="{8B723DB9-4A21-5696-EFE2-1C267B8E4A1D}"/>
              </a:ext>
            </a:extLst>
          </p:cNvPr>
          <p:cNvSpPr/>
          <p:nvPr/>
        </p:nvSpPr>
        <p:spPr>
          <a:xfrm>
            <a:off x="12287884" y="1403584"/>
            <a:ext cx="1233806" cy="1189673"/>
          </a:xfrm>
          <a:prstGeom prst="rect">
            <a:avLst/>
          </a:prstGeom>
          <a:solidFill>
            <a:srgbClr val="009EDB"/>
          </a:solidFill>
          <a:ln>
            <a:solidFill>
              <a:srgbClr val="009E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8" name="Rectángulo 13">
            <a:extLst>
              <a:ext uri="{FF2B5EF4-FFF2-40B4-BE49-F238E27FC236}">
                <a16:creationId xmlns:a16="http://schemas.microsoft.com/office/drawing/2014/main" id="{0DFAD9CB-1B5A-215F-6F1C-222B5ED65370}"/>
              </a:ext>
            </a:extLst>
          </p:cNvPr>
          <p:cNvSpPr/>
          <p:nvPr/>
        </p:nvSpPr>
        <p:spPr>
          <a:xfrm>
            <a:off x="12287884" y="2713710"/>
            <a:ext cx="1233806" cy="1189673"/>
          </a:xfrm>
          <a:prstGeom prst="rect">
            <a:avLst/>
          </a:prstGeom>
          <a:solidFill>
            <a:srgbClr val="64B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19" name="Rectángulo 14">
            <a:extLst>
              <a:ext uri="{FF2B5EF4-FFF2-40B4-BE49-F238E27FC236}">
                <a16:creationId xmlns:a16="http://schemas.microsoft.com/office/drawing/2014/main" id="{6A3965D4-15F1-9E3A-06BA-2CE33AD7F647}"/>
              </a:ext>
            </a:extLst>
          </p:cNvPr>
          <p:cNvSpPr/>
          <p:nvPr/>
        </p:nvSpPr>
        <p:spPr>
          <a:xfrm>
            <a:off x="12287884" y="4023836"/>
            <a:ext cx="1233806" cy="1189673"/>
          </a:xfrm>
          <a:prstGeom prst="rect">
            <a:avLst/>
          </a:prstGeom>
          <a:solidFill>
            <a:srgbClr val="9CCE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9CCEED"/>
              </a:solidFill>
            </a:endParaRPr>
          </a:p>
        </p:txBody>
      </p:sp>
      <p:sp>
        <p:nvSpPr>
          <p:cNvPr id="20" name="Rectángulo 15">
            <a:extLst>
              <a:ext uri="{FF2B5EF4-FFF2-40B4-BE49-F238E27FC236}">
                <a16:creationId xmlns:a16="http://schemas.microsoft.com/office/drawing/2014/main" id="{99AB0773-6353-9784-1EB9-6965D87ADA99}"/>
              </a:ext>
            </a:extLst>
          </p:cNvPr>
          <p:cNvSpPr/>
          <p:nvPr/>
        </p:nvSpPr>
        <p:spPr>
          <a:xfrm>
            <a:off x="12287884" y="5333962"/>
            <a:ext cx="1233806" cy="1189673"/>
          </a:xfrm>
          <a:prstGeom prst="rect">
            <a:avLst/>
          </a:prstGeom>
          <a:solidFill>
            <a:srgbClr val="C6E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6E2F4"/>
              </a:solidFill>
            </a:endParaRPr>
          </a:p>
        </p:txBody>
      </p:sp>
      <p:sp>
        <p:nvSpPr>
          <p:cNvPr id="21" name="Rectángulo 16">
            <a:extLst>
              <a:ext uri="{FF2B5EF4-FFF2-40B4-BE49-F238E27FC236}">
                <a16:creationId xmlns:a16="http://schemas.microsoft.com/office/drawing/2014/main" id="{5DEE9B5D-CD7D-CB98-3406-6E3F3F9B2EF3}"/>
              </a:ext>
            </a:extLst>
          </p:cNvPr>
          <p:cNvSpPr/>
          <p:nvPr/>
        </p:nvSpPr>
        <p:spPr>
          <a:xfrm>
            <a:off x="12287884" y="93458"/>
            <a:ext cx="1233806" cy="1189673"/>
          </a:xfrm>
          <a:prstGeom prst="rect">
            <a:avLst/>
          </a:prstGeom>
          <a:solidFill>
            <a:srgbClr val="0069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2" name="Rectángulo 17">
            <a:extLst>
              <a:ext uri="{FF2B5EF4-FFF2-40B4-BE49-F238E27FC236}">
                <a16:creationId xmlns:a16="http://schemas.microsoft.com/office/drawing/2014/main" id="{5F5C1053-408D-F40F-A82B-2930876727C2}"/>
              </a:ext>
            </a:extLst>
          </p:cNvPr>
          <p:cNvSpPr/>
          <p:nvPr/>
        </p:nvSpPr>
        <p:spPr>
          <a:xfrm>
            <a:off x="13622068" y="1403584"/>
            <a:ext cx="1233806" cy="1189673"/>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3" name="Rectángulo 18">
            <a:extLst>
              <a:ext uri="{FF2B5EF4-FFF2-40B4-BE49-F238E27FC236}">
                <a16:creationId xmlns:a16="http://schemas.microsoft.com/office/drawing/2014/main" id="{9372FC04-4464-A7A2-5D9C-A61E0CB14533}"/>
              </a:ext>
            </a:extLst>
          </p:cNvPr>
          <p:cNvSpPr/>
          <p:nvPr/>
        </p:nvSpPr>
        <p:spPr>
          <a:xfrm>
            <a:off x="13622068" y="2713710"/>
            <a:ext cx="1233806" cy="1189673"/>
          </a:xfrm>
          <a:prstGeom prst="rect">
            <a:avLst/>
          </a:prstGeom>
          <a:solidFill>
            <a:srgbClr val="8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4D4D4D"/>
              </a:solidFill>
            </a:endParaRPr>
          </a:p>
        </p:txBody>
      </p:sp>
      <p:sp>
        <p:nvSpPr>
          <p:cNvPr id="24" name="Rectángulo 19">
            <a:extLst>
              <a:ext uri="{FF2B5EF4-FFF2-40B4-BE49-F238E27FC236}">
                <a16:creationId xmlns:a16="http://schemas.microsoft.com/office/drawing/2014/main" id="{D312190D-38C6-2751-0B10-9321B1679DA9}"/>
              </a:ext>
            </a:extLst>
          </p:cNvPr>
          <p:cNvSpPr/>
          <p:nvPr/>
        </p:nvSpPr>
        <p:spPr>
          <a:xfrm>
            <a:off x="13622068" y="4023836"/>
            <a:ext cx="1233806" cy="1189673"/>
          </a:xfrm>
          <a:prstGeom prst="rect">
            <a:avLst/>
          </a:prstGeom>
          <a:solidFill>
            <a:srgbClr val="B3B3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25" name="Rectángulo 20">
            <a:extLst>
              <a:ext uri="{FF2B5EF4-FFF2-40B4-BE49-F238E27FC236}">
                <a16:creationId xmlns:a16="http://schemas.microsoft.com/office/drawing/2014/main" id="{CF52E39D-2395-E513-2E69-35D8CC623C94}"/>
              </a:ext>
            </a:extLst>
          </p:cNvPr>
          <p:cNvSpPr/>
          <p:nvPr/>
        </p:nvSpPr>
        <p:spPr>
          <a:xfrm>
            <a:off x="13622068" y="5333962"/>
            <a:ext cx="1233806" cy="1189673"/>
          </a:xfrm>
          <a:prstGeom prst="rect">
            <a:avLst/>
          </a:prstGeom>
          <a:solidFill>
            <a:srgbClr val="28A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64B7E4"/>
              </a:solidFill>
            </a:endParaRPr>
          </a:p>
        </p:txBody>
      </p:sp>
      <p:sp>
        <p:nvSpPr>
          <p:cNvPr id="26" name="Rectángulo 21">
            <a:extLst>
              <a:ext uri="{FF2B5EF4-FFF2-40B4-BE49-F238E27FC236}">
                <a16:creationId xmlns:a16="http://schemas.microsoft.com/office/drawing/2014/main" id="{4292E8AC-34B9-ADB6-0E7E-95E8D3F59DB4}"/>
              </a:ext>
            </a:extLst>
          </p:cNvPr>
          <p:cNvSpPr/>
          <p:nvPr/>
        </p:nvSpPr>
        <p:spPr>
          <a:xfrm>
            <a:off x="13622068" y="93458"/>
            <a:ext cx="1233806" cy="118967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Tree>
    <p:extLst>
      <p:ext uri="{BB962C8B-B14F-4D97-AF65-F5344CB8AC3E}">
        <p14:creationId xmlns:p14="http://schemas.microsoft.com/office/powerpoint/2010/main" val="2926974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828D68-AC50-28A5-B0A2-0FD7B0775D97}"/>
              </a:ext>
            </a:extLst>
          </p:cNvPr>
          <p:cNvSpPr/>
          <p:nvPr/>
        </p:nvSpPr>
        <p:spPr>
          <a:xfrm>
            <a:off x="1290649" y="578160"/>
            <a:ext cx="8438904" cy="1235157"/>
          </a:xfrm>
          <a:prstGeom prst="rect">
            <a:avLst/>
          </a:prstGeom>
          <a:solidFill>
            <a:srgbClr val="4D4D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45" name="Moln 44">
            <a:extLst>
              <a:ext uri="{FF2B5EF4-FFF2-40B4-BE49-F238E27FC236}">
                <a16:creationId xmlns:a16="http://schemas.microsoft.com/office/drawing/2014/main" id="{96BB5122-B77F-4367-AA28-E15F1EEBC35B}"/>
              </a:ext>
            </a:extLst>
          </p:cNvPr>
          <p:cNvSpPr/>
          <p:nvPr/>
        </p:nvSpPr>
        <p:spPr>
          <a:xfrm>
            <a:off x="889789" y="2754624"/>
            <a:ext cx="1591608" cy="520754"/>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7" name="Moln 46">
            <a:extLst>
              <a:ext uri="{FF2B5EF4-FFF2-40B4-BE49-F238E27FC236}">
                <a16:creationId xmlns:a16="http://schemas.microsoft.com/office/drawing/2014/main" id="{8DB50546-55A8-4597-A6B4-6B66054FAE2D}"/>
              </a:ext>
            </a:extLst>
          </p:cNvPr>
          <p:cNvSpPr/>
          <p:nvPr/>
        </p:nvSpPr>
        <p:spPr>
          <a:xfrm>
            <a:off x="7258932" y="6043967"/>
            <a:ext cx="1512027" cy="542799"/>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8" name="Moln 47">
            <a:extLst>
              <a:ext uri="{FF2B5EF4-FFF2-40B4-BE49-F238E27FC236}">
                <a16:creationId xmlns:a16="http://schemas.microsoft.com/office/drawing/2014/main" id="{0F6C7084-2936-453D-A319-D4A2675AAACC}"/>
              </a:ext>
            </a:extLst>
          </p:cNvPr>
          <p:cNvSpPr/>
          <p:nvPr/>
        </p:nvSpPr>
        <p:spPr>
          <a:xfrm>
            <a:off x="9729553" y="2363496"/>
            <a:ext cx="1512027" cy="497682"/>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6" name="Moln 45">
            <a:extLst>
              <a:ext uri="{FF2B5EF4-FFF2-40B4-BE49-F238E27FC236}">
                <a16:creationId xmlns:a16="http://schemas.microsoft.com/office/drawing/2014/main" id="{C68A6B7E-3873-4DDB-B2B1-A5B3D7DED53E}"/>
              </a:ext>
            </a:extLst>
          </p:cNvPr>
          <p:cNvSpPr/>
          <p:nvPr/>
        </p:nvSpPr>
        <p:spPr>
          <a:xfrm>
            <a:off x="7851025" y="2884172"/>
            <a:ext cx="1626217" cy="673312"/>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 name="Moln 3">
            <a:extLst>
              <a:ext uri="{FF2B5EF4-FFF2-40B4-BE49-F238E27FC236}">
                <a16:creationId xmlns:a16="http://schemas.microsoft.com/office/drawing/2014/main" id="{C3369101-D741-49A8-B11E-36CFE11988DC}"/>
              </a:ext>
            </a:extLst>
          </p:cNvPr>
          <p:cNvSpPr/>
          <p:nvPr/>
        </p:nvSpPr>
        <p:spPr>
          <a:xfrm>
            <a:off x="7687469" y="2050462"/>
            <a:ext cx="1551156" cy="783097"/>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36" name="Moln 35">
            <a:extLst>
              <a:ext uri="{FF2B5EF4-FFF2-40B4-BE49-F238E27FC236}">
                <a16:creationId xmlns:a16="http://schemas.microsoft.com/office/drawing/2014/main" id="{627EE9A0-4882-48E6-B8FD-E71EEB7C84C9}"/>
              </a:ext>
            </a:extLst>
          </p:cNvPr>
          <p:cNvSpPr/>
          <p:nvPr/>
        </p:nvSpPr>
        <p:spPr>
          <a:xfrm>
            <a:off x="9285137" y="3522874"/>
            <a:ext cx="2741586" cy="891599"/>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37" name="Moln 36">
            <a:extLst>
              <a:ext uri="{FF2B5EF4-FFF2-40B4-BE49-F238E27FC236}">
                <a16:creationId xmlns:a16="http://schemas.microsoft.com/office/drawing/2014/main" id="{776B421A-512F-4C51-B6EE-EFEC60FE0C2C}"/>
              </a:ext>
            </a:extLst>
          </p:cNvPr>
          <p:cNvSpPr/>
          <p:nvPr/>
        </p:nvSpPr>
        <p:spPr>
          <a:xfrm>
            <a:off x="7926086" y="4770241"/>
            <a:ext cx="3926404" cy="966968"/>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38" name="Moln 37">
            <a:extLst>
              <a:ext uri="{FF2B5EF4-FFF2-40B4-BE49-F238E27FC236}">
                <a16:creationId xmlns:a16="http://schemas.microsoft.com/office/drawing/2014/main" id="{47AE80A3-2327-4249-9891-55A999B24E5F}"/>
              </a:ext>
            </a:extLst>
          </p:cNvPr>
          <p:cNvSpPr/>
          <p:nvPr/>
        </p:nvSpPr>
        <p:spPr>
          <a:xfrm>
            <a:off x="165278" y="3735258"/>
            <a:ext cx="2130338" cy="946768"/>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1" name="Moln 40">
            <a:extLst>
              <a:ext uri="{FF2B5EF4-FFF2-40B4-BE49-F238E27FC236}">
                <a16:creationId xmlns:a16="http://schemas.microsoft.com/office/drawing/2014/main" id="{5B1B5B1A-C112-461D-B1AA-01639E3BD849}"/>
              </a:ext>
            </a:extLst>
          </p:cNvPr>
          <p:cNvSpPr/>
          <p:nvPr/>
        </p:nvSpPr>
        <p:spPr>
          <a:xfrm>
            <a:off x="2841265" y="5516591"/>
            <a:ext cx="2970847" cy="835291"/>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39" name="Moln 38">
            <a:extLst>
              <a:ext uri="{FF2B5EF4-FFF2-40B4-BE49-F238E27FC236}">
                <a16:creationId xmlns:a16="http://schemas.microsoft.com/office/drawing/2014/main" id="{423EDCA9-4EA2-42AC-A0A8-C3D17CEDA013}"/>
              </a:ext>
            </a:extLst>
          </p:cNvPr>
          <p:cNvSpPr/>
          <p:nvPr/>
        </p:nvSpPr>
        <p:spPr>
          <a:xfrm>
            <a:off x="2332376" y="4384747"/>
            <a:ext cx="1832131" cy="875301"/>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3" name="Moln 42">
            <a:extLst>
              <a:ext uri="{FF2B5EF4-FFF2-40B4-BE49-F238E27FC236}">
                <a16:creationId xmlns:a16="http://schemas.microsoft.com/office/drawing/2014/main" id="{4A78F1A5-B1F8-48CB-8CCC-EDFF4DE7E304}"/>
              </a:ext>
            </a:extLst>
          </p:cNvPr>
          <p:cNvSpPr/>
          <p:nvPr/>
        </p:nvSpPr>
        <p:spPr>
          <a:xfrm>
            <a:off x="2496045" y="3229808"/>
            <a:ext cx="2136923" cy="835291"/>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42" name="Moln 41">
            <a:extLst>
              <a:ext uri="{FF2B5EF4-FFF2-40B4-BE49-F238E27FC236}">
                <a16:creationId xmlns:a16="http://schemas.microsoft.com/office/drawing/2014/main" id="{02347138-EADF-4EBA-90BE-A3FFADC75883}"/>
              </a:ext>
            </a:extLst>
          </p:cNvPr>
          <p:cNvSpPr/>
          <p:nvPr/>
        </p:nvSpPr>
        <p:spPr>
          <a:xfrm>
            <a:off x="2841266" y="2169085"/>
            <a:ext cx="1924787" cy="835291"/>
          </a:xfrm>
          <a:prstGeom prst="cloud">
            <a:avLst/>
          </a:prstGeom>
          <a:solidFill>
            <a:schemeClr val="bg2">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22530" name="Rectangle 21"/>
          <p:cNvSpPr>
            <a:spLocks noGrp="1" noChangeArrowheads="1"/>
          </p:cNvSpPr>
          <p:nvPr>
            <p:ph type="title" idx="4294967295"/>
          </p:nvPr>
        </p:nvSpPr>
        <p:spPr>
          <a:xfrm>
            <a:off x="1781969" y="578160"/>
            <a:ext cx="8329479" cy="1479550"/>
          </a:xfrm>
        </p:spPr>
        <p:txBody>
          <a:bodyPr>
            <a:normAutofit/>
          </a:bodyPr>
          <a:lstStyle/>
          <a:p>
            <a:r>
              <a:rPr lang="sv-SE" b="1" dirty="0">
                <a:solidFill>
                  <a:schemeClr val="bg1"/>
                </a:solidFill>
                <a:latin typeface="Arial" panose="020B0604020202020204" pitchFamily="34" charset="0"/>
                <a:cs typeface="Arial" panose="020B0604020202020204" pitchFamily="34" charset="0"/>
              </a:rPr>
              <a:t>GHS applies and relates to all aspects of the pesticide life-cycle</a:t>
            </a:r>
          </a:p>
        </p:txBody>
      </p:sp>
      <p:sp>
        <p:nvSpPr>
          <p:cNvPr id="22544" name="textruta 23"/>
          <p:cNvSpPr txBox="1">
            <a:spLocks noChangeArrowheads="1"/>
          </p:cNvSpPr>
          <p:nvPr/>
        </p:nvSpPr>
        <p:spPr bwMode="auto">
          <a:xfrm>
            <a:off x="258244" y="3938881"/>
            <a:ext cx="1808876"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sv-SE" sz="1600" dirty="0">
                <a:solidFill>
                  <a:srgbClr val="000000"/>
                </a:solidFill>
                <a:cs typeface="Arial" panose="020B0604020202020204" pitchFamily="34" charset="0"/>
              </a:rPr>
              <a:t>Sales and ditribution</a:t>
            </a:r>
          </a:p>
        </p:txBody>
      </p:sp>
      <p:sp>
        <p:nvSpPr>
          <p:cNvPr id="32" name="textruta 23"/>
          <p:cNvSpPr txBox="1">
            <a:spLocks noChangeArrowheads="1"/>
          </p:cNvSpPr>
          <p:nvPr/>
        </p:nvSpPr>
        <p:spPr bwMode="auto">
          <a:xfrm>
            <a:off x="3182032" y="5761701"/>
            <a:ext cx="2235660"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sv-SE" sz="1600" dirty="0">
                <a:solidFill>
                  <a:srgbClr val="000000"/>
                </a:solidFill>
                <a:cs typeface="Arial" panose="020B0604020202020204" pitchFamily="34" charset="0"/>
              </a:rPr>
              <a:t>Uses in farms</a:t>
            </a:r>
          </a:p>
        </p:txBody>
      </p:sp>
      <p:sp>
        <p:nvSpPr>
          <p:cNvPr id="22533" name="Text Box 3"/>
          <p:cNvSpPr txBox="1">
            <a:spLocks noChangeArrowheads="1"/>
          </p:cNvSpPr>
          <p:nvPr/>
        </p:nvSpPr>
        <p:spPr bwMode="auto">
          <a:xfrm>
            <a:off x="3128126" y="2416069"/>
            <a:ext cx="1450196"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GB" sz="1600" dirty="0">
                <a:solidFill>
                  <a:srgbClr val="000000"/>
                </a:solidFill>
                <a:cs typeface="Arial" panose="020B0604020202020204" pitchFamily="34" charset="0"/>
              </a:rPr>
              <a:t>Workplace</a:t>
            </a:r>
          </a:p>
        </p:txBody>
      </p:sp>
      <p:sp>
        <p:nvSpPr>
          <p:cNvPr id="22534" name="Text Box 4"/>
          <p:cNvSpPr txBox="1">
            <a:spLocks noChangeArrowheads="1"/>
          </p:cNvSpPr>
          <p:nvPr/>
        </p:nvSpPr>
        <p:spPr bwMode="auto">
          <a:xfrm>
            <a:off x="9408256" y="3669766"/>
            <a:ext cx="2275505"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fontAlgn="base">
              <a:spcBef>
                <a:spcPct val="0"/>
              </a:spcBef>
              <a:spcAft>
                <a:spcPct val="0"/>
              </a:spcAft>
            </a:pPr>
            <a:r>
              <a:rPr lang="en-GB" sz="1600" dirty="0">
                <a:solidFill>
                  <a:srgbClr val="000000"/>
                </a:solidFill>
                <a:cs typeface="Arial" panose="020B0604020202020204" pitchFamily="34" charset="0"/>
              </a:rPr>
              <a:t>Environmental </a:t>
            </a:r>
          </a:p>
          <a:p>
            <a:pPr algn="ctr" fontAlgn="base">
              <a:spcBef>
                <a:spcPct val="0"/>
              </a:spcBef>
              <a:spcAft>
                <a:spcPct val="0"/>
              </a:spcAft>
            </a:pPr>
            <a:r>
              <a:rPr lang="en-GB" sz="1600" dirty="0">
                <a:solidFill>
                  <a:srgbClr val="000000"/>
                </a:solidFill>
                <a:cs typeface="Arial" panose="020B0604020202020204" pitchFamily="34" charset="0"/>
              </a:rPr>
              <a:t>protection activities</a:t>
            </a:r>
          </a:p>
        </p:txBody>
      </p:sp>
      <p:sp>
        <p:nvSpPr>
          <p:cNvPr id="22535" name="Text Box 5"/>
          <p:cNvSpPr txBox="1">
            <a:spLocks noChangeArrowheads="1"/>
          </p:cNvSpPr>
          <p:nvPr/>
        </p:nvSpPr>
        <p:spPr bwMode="auto">
          <a:xfrm>
            <a:off x="7564861" y="6162093"/>
            <a:ext cx="977224"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GB" sz="1600" dirty="0">
                <a:solidFill>
                  <a:srgbClr val="000000"/>
                </a:solidFill>
                <a:cs typeface="Arial" panose="020B0604020202020204" pitchFamily="34" charset="0"/>
              </a:rPr>
              <a:t>Waste</a:t>
            </a:r>
          </a:p>
        </p:txBody>
      </p:sp>
      <p:sp>
        <p:nvSpPr>
          <p:cNvPr id="22536" name="Text Box 7"/>
          <p:cNvSpPr txBox="1">
            <a:spLocks noChangeArrowheads="1"/>
          </p:cNvSpPr>
          <p:nvPr/>
        </p:nvSpPr>
        <p:spPr bwMode="auto">
          <a:xfrm>
            <a:off x="1290649" y="2876962"/>
            <a:ext cx="885179"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de-DE" sz="1600" dirty="0">
                <a:solidFill>
                  <a:srgbClr val="000000"/>
                </a:solidFill>
                <a:cs typeface="Arial" panose="020B0604020202020204" pitchFamily="34" charset="0"/>
              </a:rPr>
              <a:t>Permits</a:t>
            </a:r>
          </a:p>
        </p:txBody>
      </p:sp>
      <p:sp>
        <p:nvSpPr>
          <p:cNvPr id="22537" name="Text Box 8"/>
          <p:cNvSpPr txBox="1">
            <a:spLocks noChangeArrowheads="1"/>
          </p:cNvSpPr>
          <p:nvPr/>
        </p:nvSpPr>
        <p:spPr bwMode="auto">
          <a:xfrm>
            <a:off x="9972674" y="2484654"/>
            <a:ext cx="1104000"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de-DE" sz="1600" dirty="0">
                <a:solidFill>
                  <a:srgbClr val="000000"/>
                </a:solidFill>
                <a:cs typeface="Arial" panose="020B0604020202020204" pitchFamily="34" charset="0"/>
              </a:rPr>
              <a:t>Storage</a:t>
            </a:r>
          </a:p>
        </p:txBody>
      </p:sp>
      <p:sp>
        <p:nvSpPr>
          <p:cNvPr id="22538" name="Text Box 9"/>
          <p:cNvSpPr txBox="1">
            <a:spLocks noChangeArrowheads="1"/>
          </p:cNvSpPr>
          <p:nvPr/>
        </p:nvSpPr>
        <p:spPr bwMode="auto">
          <a:xfrm>
            <a:off x="7814856" y="2240914"/>
            <a:ext cx="1296381"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en-GB" sz="1600" dirty="0">
                <a:solidFill>
                  <a:srgbClr val="000000"/>
                </a:solidFill>
                <a:cs typeface="Arial" panose="020B0604020202020204" pitchFamily="34" charset="0"/>
              </a:rPr>
              <a:t>Packaging</a:t>
            </a:r>
          </a:p>
        </p:txBody>
      </p:sp>
      <p:sp>
        <p:nvSpPr>
          <p:cNvPr id="22540" name="textruta 24"/>
          <p:cNvSpPr txBox="1">
            <a:spLocks noChangeArrowheads="1"/>
          </p:cNvSpPr>
          <p:nvPr/>
        </p:nvSpPr>
        <p:spPr bwMode="auto">
          <a:xfrm>
            <a:off x="2599726" y="4480995"/>
            <a:ext cx="1310002"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GB" sz="1600" dirty="0">
                <a:solidFill>
                  <a:srgbClr val="000000"/>
                </a:solidFill>
                <a:cs typeface="Arial" panose="020B0604020202020204" pitchFamily="34" charset="0"/>
              </a:rPr>
              <a:t>Household products</a:t>
            </a:r>
          </a:p>
        </p:txBody>
      </p:sp>
      <p:sp>
        <p:nvSpPr>
          <p:cNvPr id="22543" name="textruta 24"/>
          <p:cNvSpPr txBox="1">
            <a:spLocks noChangeArrowheads="1"/>
          </p:cNvSpPr>
          <p:nvPr/>
        </p:nvSpPr>
        <p:spPr bwMode="auto">
          <a:xfrm>
            <a:off x="7737690" y="4943907"/>
            <a:ext cx="4114800" cy="584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en-GB" sz="1600" dirty="0">
                <a:solidFill>
                  <a:srgbClr val="000000"/>
                </a:solidFill>
                <a:cs typeface="Arial" panose="020B0604020202020204" pitchFamily="34" charset="0"/>
              </a:rPr>
              <a:t>Emergency response</a:t>
            </a:r>
          </a:p>
          <a:p>
            <a:pPr algn="ctr" eaLnBrk="1" fontAlgn="base" hangingPunct="1">
              <a:spcBef>
                <a:spcPct val="0"/>
              </a:spcBef>
              <a:spcAft>
                <a:spcPct val="0"/>
              </a:spcAft>
            </a:pPr>
            <a:r>
              <a:rPr lang="en-GB" sz="1600" dirty="0">
                <a:solidFill>
                  <a:srgbClr val="000000"/>
                </a:solidFill>
                <a:cs typeface="Arial" panose="020B0604020202020204" pitchFamily="34" charset="0"/>
              </a:rPr>
              <a:t>Poison information centres</a:t>
            </a:r>
          </a:p>
        </p:txBody>
      </p:sp>
      <p:sp>
        <p:nvSpPr>
          <p:cNvPr id="28" name="Text Box 9">
            <a:extLst>
              <a:ext uri="{FF2B5EF4-FFF2-40B4-BE49-F238E27FC236}">
                <a16:creationId xmlns:a16="http://schemas.microsoft.com/office/drawing/2014/main" id="{365F025B-7461-476C-AD97-8085709C56D8}"/>
              </a:ext>
            </a:extLst>
          </p:cNvPr>
          <p:cNvSpPr txBox="1">
            <a:spLocks noChangeArrowheads="1"/>
          </p:cNvSpPr>
          <p:nvPr/>
        </p:nvSpPr>
        <p:spPr bwMode="auto">
          <a:xfrm>
            <a:off x="8107432" y="3029455"/>
            <a:ext cx="1215909"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fontAlgn="base">
              <a:spcBef>
                <a:spcPct val="0"/>
              </a:spcBef>
              <a:spcAft>
                <a:spcPct val="0"/>
              </a:spcAft>
            </a:pPr>
            <a:r>
              <a:rPr lang="de-DE" sz="1600" dirty="0">
                <a:solidFill>
                  <a:srgbClr val="000000"/>
                </a:solidFill>
                <a:cs typeface="Arial" panose="020B0604020202020204" pitchFamily="34" charset="0"/>
              </a:rPr>
              <a:t>Transport</a:t>
            </a:r>
          </a:p>
        </p:txBody>
      </p:sp>
      <p:sp>
        <p:nvSpPr>
          <p:cNvPr id="33" name="textruta 23">
            <a:extLst>
              <a:ext uri="{FF2B5EF4-FFF2-40B4-BE49-F238E27FC236}">
                <a16:creationId xmlns:a16="http://schemas.microsoft.com/office/drawing/2014/main" id="{EA48C9D6-1C5D-4A56-85E9-CE097BDBEA50}"/>
              </a:ext>
            </a:extLst>
          </p:cNvPr>
          <p:cNvSpPr txBox="1">
            <a:spLocks noChangeArrowheads="1"/>
          </p:cNvSpPr>
          <p:nvPr/>
        </p:nvSpPr>
        <p:spPr bwMode="auto">
          <a:xfrm>
            <a:off x="2325639" y="3500489"/>
            <a:ext cx="2440414" cy="3385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fontAlgn="base" hangingPunct="1">
              <a:spcBef>
                <a:spcPct val="0"/>
              </a:spcBef>
              <a:spcAft>
                <a:spcPct val="0"/>
              </a:spcAft>
            </a:pPr>
            <a:r>
              <a:rPr lang="sv-SE" sz="1600" dirty="0">
                <a:solidFill>
                  <a:srgbClr val="000000"/>
                </a:solidFill>
                <a:cs typeface="Arial" panose="020B0604020202020204" pitchFamily="34" charset="0"/>
              </a:rPr>
              <a:t>Advertising</a:t>
            </a:r>
          </a:p>
        </p:txBody>
      </p:sp>
      <p:grpSp>
        <p:nvGrpSpPr>
          <p:cNvPr id="7" name="Grupp 6">
            <a:extLst>
              <a:ext uri="{FF2B5EF4-FFF2-40B4-BE49-F238E27FC236}">
                <a16:creationId xmlns:a16="http://schemas.microsoft.com/office/drawing/2014/main" id="{9AEE2608-AC6C-4793-8A2E-FFA802AA6F02}"/>
              </a:ext>
            </a:extLst>
          </p:cNvPr>
          <p:cNvGrpSpPr/>
          <p:nvPr/>
        </p:nvGrpSpPr>
        <p:grpSpPr>
          <a:xfrm>
            <a:off x="4807480" y="2271548"/>
            <a:ext cx="3412446" cy="3412446"/>
            <a:chOff x="9636242" y="3876682"/>
            <a:chExt cx="6840000" cy="6840000"/>
          </a:xfrm>
        </p:grpSpPr>
        <p:sp>
          <p:nvSpPr>
            <p:cNvPr id="5" name="Sol 4">
              <a:extLst>
                <a:ext uri="{FF2B5EF4-FFF2-40B4-BE49-F238E27FC236}">
                  <a16:creationId xmlns:a16="http://schemas.microsoft.com/office/drawing/2014/main" id="{BDD12A6B-4099-4093-B5B7-BA90060A7FA8}"/>
                </a:ext>
              </a:extLst>
            </p:cNvPr>
            <p:cNvSpPr>
              <a:spLocks noChangeAspect="1"/>
            </p:cNvSpPr>
            <p:nvPr/>
          </p:nvSpPr>
          <p:spPr>
            <a:xfrm>
              <a:off x="9636242" y="3876682"/>
              <a:ext cx="6840000" cy="6840000"/>
            </a:xfrm>
            <a:prstGeom prst="sun">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sz="1600"/>
            </a:p>
          </p:txBody>
        </p:sp>
        <p:sp>
          <p:nvSpPr>
            <p:cNvPr id="6" name="textruta 5">
              <a:extLst>
                <a:ext uri="{FF2B5EF4-FFF2-40B4-BE49-F238E27FC236}">
                  <a16:creationId xmlns:a16="http://schemas.microsoft.com/office/drawing/2014/main" id="{16298A86-1E10-4CF4-9B48-E399EA728F24}"/>
                </a:ext>
              </a:extLst>
            </p:cNvPr>
            <p:cNvSpPr txBox="1"/>
            <p:nvPr/>
          </p:nvSpPr>
          <p:spPr>
            <a:xfrm>
              <a:off x="11471556" y="6305916"/>
              <a:ext cx="3197681" cy="2159205"/>
            </a:xfrm>
            <a:prstGeom prst="rect">
              <a:avLst/>
            </a:prstGeom>
            <a:noFill/>
          </p:spPr>
          <p:txBody>
            <a:bodyPr wrap="none" rtlCol="0">
              <a:spAutoFit/>
            </a:bodyPr>
            <a:lstStyle/>
            <a:p>
              <a:pPr algn="ctr"/>
              <a:r>
                <a:rPr lang="sv-SE" sz="1600" dirty="0"/>
                <a:t>GHS</a:t>
              </a:r>
              <a:br>
                <a:rPr lang="sv-SE" sz="1600" dirty="0"/>
              </a:br>
              <a:r>
                <a:rPr lang="sv-SE" sz="1600" dirty="0"/>
                <a:t>Classification </a:t>
              </a:r>
            </a:p>
            <a:p>
              <a:pPr algn="ctr"/>
              <a:r>
                <a:rPr lang="sv-SE" sz="1600" dirty="0"/>
                <a:t>&amp;</a:t>
              </a:r>
              <a:br>
                <a:rPr lang="sv-SE" sz="1600" dirty="0"/>
              </a:br>
              <a:r>
                <a:rPr lang="sv-SE" sz="1600" dirty="0"/>
                <a:t>Labelling</a:t>
              </a:r>
            </a:p>
          </p:txBody>
        </p:sp>
      </p:grpSp>
      <p:pic>
        <p:nvPicPr>
          <p:cNvPr id="2" name="Image 4">
            <a:extLst>
              <a:ext uri="{FF2B5EF4-FFF2-40B4-BE49-F238E27FC236}">
                <a16:creationId xmlns:a16="http://schemas.microsoft.com/office/drawing/2014/main" id="{6256F8FD-9CE9-51CF-CA68-BBE5A63B7C9B}"/>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3" name="Imagen 16">
            <a:extLst>
              <a:ext uri="{FF2B5EF4-FFF2-40B4-BE49-F238E27FC236}">
                <a16:creationId xmlns:a16="http://schemas.microsoft.com/office/drawing/2014/main" id="{56DAB2E7-8348-03EA-131D-68B921FE74C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092140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Imagen 19">
            <a:extLst>
              <a:ext uri="{FF2B5EF4-FFF2-40B4-BE49-F238E27FC236}">
                <a16:creationId xmlns:a16="http://schemas.microsoft.com/office/drawing/2014/main" id="{895FD8F8-A8B5-DABF-90BF-D11B852A5D2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11" name="Rectangle 10">
            <a:extLst>
              <a:ext uri="{FF2B5EF4-FFF2-40B4-BE49-F238E27FC236}">
                <a16:creationId xmlns:a16="http://schemas.microsoft.com/office/drawing/2014/main" id="{C818CEBC-8FAC-45E6-9655-E6565BA330C7}"/>
              </a:ext>
            </a:extLst>
          </p:cNvPr>
          <p:cNvSpPr>
            <a:spLocks/>
          </p:cNvSpPr>
          <p:nvPr/>
        </p:nvSpPr>
        <p:spPr>
          <a:xfrm>
            <a:off x="2027548" y="227660"/>
            <a:ext cx="8712968" cy="1248441"/>
          </a:xfrm>
          <a:prstGeom prst="rect">
            <a:avLst/>
          </a:prstGeom>
          <a:solidFill>
            <a:srgbClr val="4D4D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 name="Titre 1">
            <a:extLst>
              <a:ext uri="{FF2B5EF4-FFF2-40B4-BE49-F238E27FC236}">
                <a16:creationId xmlns:a16="http://schemas.microsoft.com/office/drawing/2014/main" id="{5F04E1F8-6FF8-8435-214D-6F22A95A31F9}"/>
              </a:ext>
            </a:extLst>
          </p:cNvPr>
          <p:cNvSpPr>
            <a:spLocks noGrp="1"/>
          </p:cNvSpPr>
          <p:nvPr>
            <p:ph type="title"/>
          </p:nvPr>
        </p:nvSpPr>
        <p:spPr>
          <a:xfrm>
            <a:off x="2027548" y="243332"/>
            <a:ext cx="8911687" cy="1280890"/>
          </a:xfrm>
        </p:spPr>
        <p:txBody>
          <a:bodyPr/>
          <a:lstStyle/>
          <a:p>
            <a:r>
              <a:rPr lang="en-GB" b="1" dirty="0">
                <a:solidFill>
                  <a:schemeClr val="bg1"/>
                </a:solidFill>
                <a:latin typeface="Arial" panose="020B0604020202020204" pitchFamily="34" charset="0"/>
                <a:cs typeface="Arial" panose="020B0604020202020204" pitchFamily="34" charset="0"/>
              </a:rPr>
              <a:t>GHS provides a harmonized system for pesticide hazard communication</a:t>
            </a:r>
          </a:p>
        </p:txBody>
      </p:sp>
      <p:sp>
        <p:nvSpPr>
          <p:cNvPr id="3" name="ZoneTexte 2">
            <a:extLst>
              <a:ext uri="{FF2B5EF4-FFF2-40B4-BE49-F238E27FC236}">
                <a16:creationId xmlns:a16="http://schemas.microsoft.com/office/drawing/2014/main" id="{4FE7194C-9A9F-2A61-2A7E-6C63C57511E9}"/>
              </a:ext>
            </a:extLst>
          </p:cNvPr>
          <p:cNvSpPr txBox="1"/>
          <p:nvPr/>
        </p:nvSpPr>
        <p:spPr>
          <a:xfrm>
            <a:off x="1991544" y="2477637"/>
            <a:ext cx="7344816" cy="4001095"/>
          </a:xfrm>
          <a:prstGeom prst="rect">
            <a:avLst/>
          </a:prstGeom>
          <a:noFill/>
        </p:spPr>
        <p:txBody>
          <a:bodyPr wrap="square" rtlCol="0">
            <a:spAutoFit/>
          </a:bodyPr>
          <a:lstStyle/>
          <a:p>
            <a:pPr>
              <a:lnSpc>
                <a:spcPct val="115000"/>
              </a:lnSpc>
              <a:spcBef>
                <a:spcPts val="1000"/>
              </a:spcBef>
              <a:buClr>
                <a:schemeClr val="accent1"/>
              </a:buClr>
            </a:pPr>
            <a:r>
              <a:rPr lang="en-US" sz="2000" b="1" dirty="0">
                <a:solidFill>
                  <a:schemeClr val="tx1">
                    <a:lumMod val="75000"/>
                    <a:lumOff val="25000"/>
                  </a:schemeClr>
                </a:solidFill>
                <a:latin typeface="Arial" panose="020B0604020202020204" pitchFamily="34" charset="0"/>
                <a:cs typeface="Arial" panose="020B0604020202020204" pitchFamily="34" charset="0"/>
              </a:rPr>
              <a:t>Without a harmonized system in place</a:t>
            </a:r>
            <a:r>
              <a:rPr lang="en-US" sz="2000" dirty="0">
                <a:solidFill>
                  <a:schemeClr val="tx1">
                    <a:lumMod val="75000"/>
                    <a:lumOff val="25000"/>
                  </a:schemeClr>
                </a:solidFill>
                <a:latin typeface="Arial" panose="020B0604020202020204" pitchFamily="34" charset="0"/>
                <a:cs typeface="Arial" panose="020B0604020202020204" pitchFamily="34" charset="0"/>
              </a:rPr>
              <a:t>:</a:t>
            </a:r>
          </a:p>
          <a:p>
            <a:pPr>
              <a:lnSpc>
                <a:spcPct val="115000"/>
              </a:lnSpc>
              <a:spcBef>
                <a:spcPts val="1000"/>
              </a:spcBef>
              <a:buClr>
                <a:schemeClr val="accent1"/>
              </a:buClr>
            </a:pPr>
            <a:r>
              <a:rPr lang="en-US" sz="2000" dirty="0">
                <a:solidFill>
                  <a:schemeClr val="tx1">
                    <a:lumMod val="75000"/>
                    <a:lumOff val="25000"/>
                  </a:schemeClr>
                </a:solidFill>
                <a:latin typeface="Arial" panose="020B0604020202020204" pitchFamily="34" charset="0"/>
                <a:cs typeface="Arial" panose="020B0604020202020204" pitchFamily="34" charset="0"/>
              </a:rPr>
              <a:t>Different languages</a:t>
            </a:r>
          </a:p>
          <a:p>
            <a:pPr>
              <a:lnSpc>
                <a:spcPct val="115000"/>
              </a:lnSpc>
              <a:spcBef>
                <a:spcPts val="1000"/>
              </a:spcBef>
              <a:buClr>
                <a:schemeClr val="accent1"/>
              </a:buClr>
            </a:pPr>
            <a:endParaRPr lang="fr-FR" sz="2000" dirty="0">
              <a:solidFill>
                <a:schemeClr val="tx1">
                  <a:lumMod val="75000"/>
                  <a:lumOff val="25000"/>
                </a:schemeClr>
              </a:solidFill>
              <a:latin typeface="Arial" panose="020B0604020202020204" pitchFamily="34" charset="0"/>
              <a:cs typeface="Arial" panose="020B0604020202020204" pitchFamily="34" charset="0"/>
            </a:endParaRPr>
          </a:p>
          <a:p>
            <a:pPr marL="342900" lvl="0" indent="-342900">
              <a:lnSpc>
                <a:spcPct val="115000"/>
              </a:lnSpc>
              <a:spcBef>
                <a:spcPts val="1000"/>
              </a:spcBef>
              <a:buClr>
                <a:schemeClr val="accent1"/>
              </a:buClr>
              <a:buSzPts val="1000"/>
              <a:buFont typeface="Wingdings 3" charset="2"/>
              <a:buChar char=""/>
              <a:tabLst>
                <a:tab pos="457200" algn="l"/>
              </a:tabLst>
            </a:pPr>
            <a:r>
              <a:rPr lang="fr-FR" sz="2000" dirty="0">
                <a:solidFill>
                  <a:schemeClr val="tx1">
                    <a:lumMod val="75000"/>
                    <a:lumOff val="25000"/>
                  </a:schemeClr>
                </a:solidFill>
                <a:latin typeface="Arial" panose="020B0604020202020204" pitchFamily="34" charset="0"/>
                <a:cs typeface="Arial" panose="020B0604020202020204" pitchFamily="34" charset="0"/>
              </a:rPr>
              <a:t>Confusion</a:t>
            </a:r>
          </a:p>
          <a:p>
            <a:pPr marL="342900" lvl="0" indent="-342900">
              <a:lnSpc>
                <a:spcPct val="115000"/>
              </a:lnSpc>
              <a:spcBef>
                <a:spcPts val="1000"/>
              </a:spcBef>
              <a:buClr>
                <a:schemeClr val="accent1"/>
              </a:buClr>
              <a:buSzPts val="1000"/>
              <a:buFont typeface="Wingdings 3" charset="2"/>
              <a:buChar char=""/>
              <a:tabLst>
                <a:tab pos="457200" algn="l"/>
              </a:tabLst>
            </a:pPr>
            <a:r>
              <a:rPr lang="en-GB" sz="2000" dirty="0">
                <a:solidFill>
                  <a:schemeClr val="tx1">
                    <a:lumMod val="75000"/>
                    <a:lumOff val="25000"/>
                  </a:schemeClr>
                </a:solidFill>
                <a:latin typeface="Arial" panose="020B0604020202020204" pitchFamily="34" charset="0"/>
                <a:cs typeface="Arial" panose="020B0604020202020204" pitchFamily="34" charset="0"/>
              </a:rPr>
              <a:t>Inconsistent hazard communication within a country and among countries</a:t>
            </a:r>
          </a:p>
          <a:p>
            <a:pPr marL="342900" indent="-342900">
              <a:lnSpc>
                <a:spcPct val="115000"/>
              </a:lnSpc>
              <a:spcBef>
                <a:spcPts val="10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More risky situations when handling and applying pesticides</a:t>
            </a:r>
          </a:p>
          <a:p>
            <a:pPr marL="342900" indent="-342900">
              <a:lnSpc>
                <a:spcPct val="115000"/>
              </a:lnSpc>
              <a:spcBef>
                <a:spcPts val="10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Costly</a:t>
            </a:r>
            <a:endParaRPr lang="fr-FR" sz="2000" dirty="0">
              <a:solidFill>
                <a:schemeClr val="tx1">
                  <a:lumMod val="75000"/>
                  <a:lumOff val="25000"/>
                </a:schemeClr>
              </a:solidFill>
              <a:latin typeface="Arial" panose="020B0604020202020204" pitchFamily="34" charset="0"/>
              <a:cs typeface="Arial" panose="020B0604020202020204" pitchFamily="34" charset="0"/>
            </a:endParaRPr>
          </a:p>
          <a:p>
            <a:endParaRPr lang="fr-FR" sz="2000"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299A3175-753C-734B-27B3-5210ED7B61E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129" r="12161"/>
          <a:stretch/>
        </p:blipFill>
        <p:spPr bwMode="auto">
          <a:xfrm>
            <a:off x="9480376" y="3423456"/>
            <a:ext cx="2520280" cy="2667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1BC9BD7-98BD-CBDD-FB21-87CE62678D3C}"/>
              </a:ext>
            </a:extLst>
          </p:cNvPr>
          <p:cNvSpPr/>
          <p:nvPr/>
        </p:nvSpPr>
        <p:spPr>
          <a:xfrm rot="1534637">
            <a:off x="6853943" y="2560153"/>
            <a:ext cx="1909497" cy="769441"/>
          </a:xfrm>
          <a:prstGeom prst="rect">
            <a:avLst/>
          </a:prstGeom>
          <a:noFill/>
        </p:spPr>
        <p:txBody>
          <a:bodyPr wrap="none" lIns="91440" tIns="45720" rIns="91440" bIns="45720">
            <a:spAutoFit/>
          </a:bodyPr>
          <a:lstStyle/>
          <a:p>
            <a:pPr algn="ctr"/>
            <a:r>
              <a:rPr lang="fr-FR" sz="4400" b="1" cap="none" spc="0" dirty="0" err="1">
                <a:ln w="22225">
                  <a:solidFill>
                    <a:schemeClr val="accent2"/>
                  </a:solidFill>
                  <a:prstDash val="solid"/>
                </a:ln>
                <a:solidFill>
                  <a:schemeClr val="accent2">
                    <a:lumMod val="40000"/>
                    <a:lumOff val="60000"/>
                  </a:schemeClr>
                </a:solidFill>
                <a:effectLst/>
              </a:rPr>
              <a:t>Toxic</a:t>
            </a:r>
            <a:r>
              <a:rPr lang="fr-FR" sz="4400" b="1" cap="none" spc="0" dirty="0">
                <a:ln w="22225">
                  <a:solidFill>
                    <a:schemeClr val="accent2"/>
                  </a:solidFill>
                  <a:prstDash val="solid"/>
                </a:ln>
                <a:solidFill>
                  <a:schemeClr val="accent2">
                    <a:lumMod val="40000"/>
                    <a:lumOff val="60000"/>
                  </a:schemeClr>
                </a:solidFill>
                <a:effectLst/>
              </a:rPr>
              <a:t>?</a:t>
            </a:r>
          </a:p>
        </p:txBody>
      </p:sp>
      <p:sp>
        <p:nvSpPr>
          <p:cNvPr id="6" name="Rectangle 5">
            <a:extLst>
              <a:ext uri="{FF2B5EF4-FFF2-40B4-BE49-F238E27FC236}">
                <a16:creationId xmlns:a16="http://schemas.microsoft.com/office/drawing/2014/main" id="{4A212AC6-47D4-0C26-B169-EDFEF285341A}"/>
              </a:ext>
            </a:extLst>
          </p:cNvPr>
          <p:cNvSpPr/>
          <p:nvPr/>
        </p:nvSpPr>
        <p:spPr>
          <a:xfrm rot="21022659">
            <a:off x="7990760" y="2426692"/>
            <a:ext cx="4990906" cy="769441"/>
          </a:xfrm>
          <a:prstGeom prst="rect">
            <a:avLst/>
          </a:prstGeom>
          <a:noFill/>
        </p:spPr>
        <p:txBody>
          <a:bodyPr wrap="square" lIns="91440" tIns="45720" rIns="91440" bIns="45720">
            <a:spAutoFit/>
          </a:bodyPr>
          <a:lstStyle/>
          <a:p>
            <a:pPr algn="ctr"/>
            <a:r>
              <a:rPr lang="fr-FR" sz="4400" b="1" cap="none" spc="0"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Hazardous</a:t>
            </a:r>
            <a:r>
              <a:rPr lang="fr-FR" sz="4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t>
            </a:r>
          </a:p>
        </p:txBody>
      </p:sp>
      <p:sp>
        <p:nvSpPr>
          <p:cNvPr id="8" name="Rectangle 7">
            <a:extLst>
              <a:ext uri="{FF2B5EF4-FFF2-40B4-BE49-F238E27FC236}">
                <a16:creationId xmlns:a16="http://schemas.microsoft.com/office/drawing/2014/main" id="{E2EC05CA-5CE8-6E10-1DBE-5F159D3AC2FF}"/>
              </a:ext>
            </a:extLst>
          </p:cNvPr>
          <p:cNvSpPr/>
          <p:nvPr/>
        </p:nvSpPr>
        <p:spPr>
          <a:xfrm rot="20301181">
            <a:off x="4122085" y="3178372"/>
            <a:ext cx="2583346" cy="769441"/>
          </a:xfrm>
          <a:prstGeom prst="rect">
            <a:avLst/>
          </a:prstGeom>
          <a:noFill/>
        </p:spPr>
        <p:txBody>
          <a:bodyPr wrap="square" lIns="91440" tIns="45720" rIns="91440" bIns="45720">
            <a:spAutoFit/>
          </a:bodyPr>
          <a:lstStyle/>
          <a:p>
            <a:pPr algn="ctr"/>
            <a:r>
              <a:rPr lang="fr-FR" sz="4400" b="1" cap="none" spc="0" dirty="0" err="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Harmful</a:t>
            </a:r>
            <a:r>
              <a:rPr lang="fr-FR" sz="4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a:t>
            </a:r>
          </a:p>
        </p:txBody>
      </p:sp>
      <p:sp>
        <p:nvSpPr>
          <p:cNvPr id="9" name="Rectangle 8">
            <a:extLst>
              <a:ext uri="{FF2B5EF4-FFF2-40B4-BE49-F238E27FC236}">
                <a16:creationId xmlns:a16="http://schemas.microsoft.com/office/drawing/2014/main" id="{64C201F7-1CBA-9FCA-E7D3-F908BC9719F3}"/>
              </a:ext>
            </a:extLst>
          </p:cNvPr>
          <p:cNvSpPr/>
          <p:nvPr/>
        </p:nvSpPr>
        <p:spPr>
          <a:xfrm>
            <a:off x="6231022" y="3559571"/>
            <a:ext cx="3466012" cy="769441"/>
          </a:xfrm>
          <a:prstGeom prst="rect">
            <a:avLst/>
          </a:prstGeom>
          <a:noFill/>
        </p:spPr>
        <p:txBody>
          <a:bodyPr wrap="none" lIns="91440" tIns="45720" rIns="91440" bIns="45720">
            <a:spAutoFit/>
          </a:bodyPr>
          <a:lstStyle/>
          <a:p>
            <a:pPr algn="r"/>
            <a:r>
              <a:rPr lang="fr-FR" sz="4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Dangerous?</a:t>
            </a:r>
          </a:p>
        </p:txBody>
      </p:sp>
      <p:pic>
        <p:nvPicPr>
          <p:cNvPr id="7" name="Image 4">
            <a:extLst>
              <a:ext uri="{FF2B5EF4-FFF2-40B4-BE49-F238E27FC236}">
                <a16:creationId xmlns:a16="http://schemas.microsoft.com/office/drawing/2014/main" id="{9C234DA6-4C17-F433-DA91-9759209782A9}"/>
              </a:ext>
            </a:extLst>
          </p:cNvPr>
          <p:cNvPicPr>
            <a:picLocks noChangeAspect="1"/>
          </p:cNvPicPr>
          <p:nvPr/>
        </p:nvPicPr>
        <p:blipFill>
          <a:blip r:embed="rId5"/>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4219128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Imagen 19">
            <a:extLst>
              <a:ext uri="{FF2B5EF4-FFF2-40B4-BE49-F238E27FC236}">
                <a16:creationId xmlns:a16="http://schemas.microsoft.com/office/drawing/2014/main" id="{895FD8F8-A8B5-DABF-90BF-D11B852A5D2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0" y="-27384"/>
            <a:ext cx="12192000" cy="1497045"/>
          </a:xfrm>
          <a:prstGeom prst="rect">
            <a:avLst/>
          </a:prstGeom>
        </p:spPr>
      </p:pic>
      <p:sp>
        <p:nvSpPr>
          <p:cNvPr id="11" name="Rectangle 10">
            <a:extLst>
              <a:ext uri="{FF2B5EF4-FFF2-40B4-BE49-F238E27FC236}">
                <a16:creationId xmlns:a16="http://schemas.microsoft.com/office/drawing/2014/main" id="{C818CEBC-8FAC-45E6-9655-E6565BA330C7}"/>
              </a:ext>
            </a:extLst>
          </p:cNvPr>
          <p:cNvSpPr>
            <a:spLocks/>
          </p:cNvSpPr>
          <p:nvPr/>
        </p:nvSpPr>
        <p:spPr>
          <a:xfrm>
            <a:off x="2027548" y="227660"/>
            <a:ext cx="8712968" cy="1248441"/>
          </a:xfrm>
          <a:prstGeom prst="rect">
            <a:avLst/>
          </a:prstGeom>
          <a:solidFill>
            <a:srgbClr val="4D4D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 name="Titre 1">
            <a:extLst>
              <a:ext uri="{FF2B5EF4-FFF2-40B4-BE49-F238E27FC236}">
                <a16:creationId xmlns:a16="http://schemas.microsoft.com/office/drawing/2014/main" id="{5F04E1F8-6FF8-8435-214D-6F22A95A31F9}"/>
              </a:ext>
            </a:extLst>
          </p:cNvPr>
          <p:cNvSpPr>
            <a:spLocks noGrp="1"/>
          </p:cNvSpPr>
          <p:nvPr>
            <p:ph type="title"/>
          </p:nvPr>
        </p:nvSpPr>
        <p:spPr>
          <a:xfrm>
            <a:off x="2027548" y="243332"/>
            <a:ext cx="8911687" cy="1280890"/>
          </a:xfrm>
        </p:spPr>
        <p:txBody>
          <a:bodyPr/>
          <a:lstStyle/>
          <a:p>
            <a:r>
              <a:rPr lang="en-GB" b="1" dirty="0">
                <a:solidFill>
                  <a:schemeClr val="bg1"/>
                </a:solidFill>
                <a:latin typeface="Arial" panose="020B0604020202020204" pitchFamily="34" charset="0"/>
                <a:cs typeface="Arial" panose="020B0604020202020204" pitchFamily="34" charset="0"/>
              </a:rPr>
              <a:t>GHS provides a harmonized system for pesticide hazard communication</a:t>
            </a:r>
          </a:p>
        </p:txBody>
      </p:sp>
      <p:pic>
        <p:nvPicPr>
          <p:cNvPr id="7" name="Image 4">
            <a:extLst>
              <a:ext uri="{FF2B5EF4-FFF2-40B4-BE49-F238E27FC236}">
                <a16:creationId xmlns:a16="http://schemas.microsoft.com/office/drawing/2014/main" id="{9C234DA6-4C17-F433-DA91-9759209782A9}"/>
              </a:ext>
            </a:extLst>
          </p:cNvPr>
          <p:cNvPicPr>
            <a:picLocks noChangeAspect="1"/>
          </p:cNvPicPr>
          <p:nvPr/>
        </p:nvPicPr>
        <p:blipFill>
          <a:blip r:embed="rId4"/>
          <a:stretch>
            <a:fillRect/>
          </a:stretch>
        </p:blipFill>
        <p:spPr>
          <a:xfrm>
            <a:off x="9801506" y="6115022"/>
            <a:ext cx="2304488" cy="640135"/>
          </a:xfrm>
          <a:prstGeom prst="rect">
            <a:avLst/>
          </a:prstGeom>
        </p:spPr>
      </p:pic>
      <p:sp>
        <p:nvSpPr>
          <p:cNvPr id="12" name="ZoneTexte 2">
            <a:extLst>
              <a:ext uri="{FF2B5EF4-FFF2-40B4-BE49-F238E27FC236}">
                <a16:creationId xmlns:a16="http://schemas.microsoft.com/office/drawing/2014/main" id="{2D55CE8E-4329-361A-C135-32AEA22CAE30}"/>
              </a:ext>
            </a:extLst>
          </p:cNvPr>
          <p:cNvSpPr txBox="1"/>
          <p:nvPr/>
        </p:nvSpPr>
        <p:spPr>
          <a:xfrm>
            <a:off x="2639616" y="2060848"/>
            <a:ext cx="9145016" cy="4015458"/>
          </a:xfrm>
          <a:prstGeom prst="rect">
            <a:avLst/>
          </a:prstGeom>
          <a:noFill/>
        </p:spPr>
        <p:txBody>
          <a:bodyPr wrap="square" rtlCol="0">
            <a:spAutoFit/>
          </a:bodyPr>
          <a:lstStyle/>
          <a:p>
            <a:pPr marL="342900" indent="-342900">
              <a:lnSpc>
                <a:spcPct val="115000"/>
              </a:lnSpc>
              <a:spcBef>
                <a:spcPts val="1000"/>
              </a:spcBef>
              <a:buClr>
                <a:schemeClr val="accent1"/>
              </a:buClr>
              <a:buSzPts val="1000"/>
              <a:buFont typeface="Wingdings 3" charset="2"/>
              <a:buChar char=""/>
              <a:tabLst>
                <a:tab pos="457200" algn="l"/>
              </a:tabLst>
            </a:pPr>
            <a:r>
              <a:rPr lang="en-US" dirty="0">
                <a:solidFill>
                  <a:schemeClr val="tx1">
                    <a:lumMod val="75000"/>
                    <a:lumOff val="25000"/>
                  </a:schemeClr>
                </a:solidFill>
                <a:latin typeface="Arial" panose="020B0604020202020204" pitchFamily="34" charset="0"/>
                <a:cs typeface="Arial" panose="020B0604020202020204" pitchFamily="34" charset="0"/>
              </a:rPr>
              <a:t>Provides one set of criteria for classification for hazard communication at national, regional and global level</a:t>
            </a:r>
          </a:p>
          <a:p>
            <a:pPr marL="342900" lvl="0" indent="-342900">
              <a:lnSpc>
                <a:spcPct val="115000"/>
              </a:lnSpc>
              <a:spcBef>
                <a:spcPts val="1000"/>
              </a:spcBef>
              <a:buClr>
                <a:schemeClr val="accent1"/>
              </a:buClr>
              <a:buSzPts val="1000"/>
              <a:buFont typeface="Wingdings 3" charset="2"/>
              <a:buChar char=""/>
              <a:tabLst>
                <a:tab pos="457200" algn="l"/>
              </a:tabLst>
            </a:pPr>
            <a:r>
              <a:rPr lang="en-US" dirty="0">
                <a:solidFill>
                  <a:schemeClr val="tx1">
                    <a:lumMod val="75000"/>
                    <a:lumOff val="25000"/>
                  </a:schemeClr>
                </a:solidFill>
                <a:latin typeface="Arial" panose="020B0604020202020204" pitchFamily="34" charset="0"/>
                <a:cs typeface="Arial" panose="020B0604020202020204" pitchFamily="34" charset="0"/>
              </a:rPr>
              <a:t>Reduces the need for testing and evaluation against multiple classification systems</a:t>
            </a:r>
          </a:p>
          <a:p>
            <a:pPr marL="342900" lvl="0" indent="-342900">
              <a:lnSpc>
                <a:spcPct val="115000"/>
              </a:lnSpc>
              <a:spcBef>
                <a:spcPts val="1000"/>
              </a:spcBef>
              <a:buClr>
                <a:schemeClr val="accent1"/>
              </a:buClr>
              <a:buSzPts val="1000"/>
              <a:buFont typeface="Wingdings 3" charset="2"/>
              <a:buChar char=""/>
              <a:tabLst>
                <a:tab pos="457200" algn="l"/>
              </a:tabLst>
            </a:pPr>
            <a:r>
              <a:rPr lang="en-US" dirty="0">
                <a:solidFill>
                  <a:schemeClr val="tx1">
                    <a:lumMod val="75000"/>
                    <a:lumOff val="25000"/>
                  </a:schemeClr>
                </a:solidFill>
                <a:latin typeface="Arial" panose="020B0604020202020204" pitchFamily="34" charset="0"/>
                <a:cs typeface="Arial" panose="020B0604020202020204" pitchFamily="34" charset="0"/>
              </a:rPr>
              <a:t>Enhances the protection of human health and the environment</a:t>
            </a:r>
          </a:p>
          <a:p>
            <a:pPr marL="342900" lvl="0" indent="-342900">
              <a:lnSpc>
                <a:spcPct val="115000"/>
              </a:lnSpc>
              <a:spcBef>
                <a:spcPts val="1000"/>
              </a:spcBef>
              <a:buClr>
                <a:schemeClr val="accent1"/>
              </a:buClr>
              <a:buSzPts val="1000"/>
              <a:buFont typeface="Wingdings 3" charset="2"/>
              <a:buChar char=""/>
              <a:tabLst>
                <a:tab pos="457200" algn="l"/>
              </a:tabLst>
            </a:pPr>
            <a:r>
              <a:rPr lang="en-US" dirty="0">
                <a:solidFill>
                  <a:schemeClr val="tx1">
                    <a:lumMod val="75000"/>
                    <a:lumOff val="25000"/>
                  </a:schemeClr>
                </a:solidFill>
                <a:latin typeface="Arial" panose="020B0604020202020204" pitchFamily="34" charset="0"/>
                <a:cs typeface="Arial" panose="020B0604020202020204" pitchFamily="34" charset="0"/>
              </a:rPr>
              <a:t>Provides a recognized framework to develop regulations for countries without existing systems</a:t>
            </a:r>
          </a:p>
          <a:p>
            <a:pPr marL="342900" lvl="0" indent="-342900">
              <a:lnSpc>
                <a:spcPct val="115000"/>
              </a:lnSpc>
              <a:spcBef>
                <a:spcPts val="1000"/>
              </a:spcBef>
              <a:buClr>
                <a:schemeClr val="accent1"/>
              </a:buClr>
              <a:buSzPts val="1000"/>
              <a:buFont typeface="Wingdings 3" charset="2"/>
              <a:buChar char=""/>
              <a:tabLst>
                <a:tab pos="457200" algn="l"/>
              </a:tabLst>
            </a:pPr>
            <a:r>
              <a:rPr lang="en-US" dirty="0">
                <a:solidFill>
                  <a:schemeClr val="tx1">
                    <a:lumMod val="75000"/>
                    <a:lumOff val="25000"/>
                  </a:schemeClr>
                </a:solidFill>
                <a:latin typeface="Arial" panose="020B0604020202020204" pitchFamily="34" charset="0"/>
                <a:cs typeface="Arial" panose="020B0604020202020204" pitchFamily="34" charset="0"/>
              </a:rPr>
              <a:t>Facilitate international trade in pesticides whose hazards have been properly assessed and identified on an international basis</a:t>
            </a:r>
          </a:p>
          <a:p>
            <a:pPr lvl="0">
              <a:lnSpc>
                <a:spcPct val="115000"/>
              </a:lnSpc>
              <a:spcBef>
                <a:spcPts val="1800"/>
              </a:spcBef>
              <a:buClr>
                <a:schemeClr val="accent1"/>
              </a:buClr>
              <a:buSzPts val="1000"/>
              <a:tabLst>
                <a:tab pos="457200" algn="l"/>
              </a:tabLst>
            </a:pPr>
            <a:r>
              <a:rPr lang="en-US" sz="2000" b="1" dirty="0">
                <a:solidFill>
                  <a:schemeClr val="tx1">
                    <a:lumMod val="75000"/>
                    <a:lumOff val="25000"/>
                  </a:schemeClr>
                </a:solidFill>
                <a:latin typeface="Arial" panose="020B0604020202020204" pitchFamily="34" charset="0"/>
                <a:cs typeface="Arial" panose="020B0604020202020204" pitchFamily="34" charset="0"/>
              </a:rPr>
              <a:t>The GHS is the global standard to implement for agriculture</a:t>
            </a:r>
          </a:p>
          <a:p>
            <a:endParaRPr lang="fr-FR"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82C4358A-20F9-42D8-BC79-B6C9087E04AE}"/>
              </a:ext>
            </a:extLst>
          </p:cNvPr>
          <p:cNvSpPr/>
          <p:nvPr/>
        </p:nvSpPr>
        <p:spPr>
          <a:xfrm rot="20029322">
            <a:off x="-34768" y="3559260"/>
            <a:ext cx="2763898" cy="923330"/>
          </a:xfrm>
          <a:prstGeom prst="rect">
            <a:avLst/>
          </a:prstGeom>
          <a:noFill/>
        </p:spPr>
        <p:txBody>
          <a:bodyPr wrap="none" lIns="91440" tIns="45720" rIns="91440" bIns="45720">
            <a:spAutoFit/>
          </a:bodyPr>
          <a:lstStyle/>
          <a:p>
            <a:pPr algn="ctr"/>
            <a:r>
              <a:rPr lang="fr-FR" sz="5400" b="1" cap="none" spc="0"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Benefits</a:t>
            </a:r>
            <a:endParaRPr lang="fr-FR" sz="5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37430795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4">
            <a:extLst>
              <a:ext uri="{FF2B5EF4-FFF2-40B4-BE49-F238E27FC236}">
                <a16:creationId xmlns:a16="http://schemas.microsoft.com/office/drawing/2014/main" id="{D8BF4FDB-70D7-07B2-3B14-13374D9EFB86}"/>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FEFF3832-9F0D-6822-B4D3-BDAC1DF8ABC3}"/>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5" name="Titre 1">
            <a:extLst>
              <a:ext uri="{FF2B5EF4-FFF2-40B4-BE49-F238E27FC236}">
                <a16:creationId xmlns:a16="http://schemas.microsoft.com/office/drawing/2014/main" id="{D1093679-7939-2C06-3C5E-6FC9A85A8E81}"/>
              </a:ext>
            </a:extLst>
          </p:cNvPr>
          <p:cNvSpPr txBox="1">
            <a:spLocks/>
          </p:cNvSpPr>
          <p:nvPr/>
        </p:nvSpPr>
        <p:spPr>
          <a:xfrm>
            <a:off x="4367808" y="2276872"/>
            <a:ext cx="7115199" cy="2160240"/>
          </a:xfrm>
          <a:prstGeom prst="rect">
            <a:avLst/>
          </a:prstGeom>
        </p:spPr>
        <p:txBody>
          <a:bodyPr vert="horz" lIns="91440" tIns="45720" rIns="91440" bIns="45720" rtlCol="0" anchor="b">
            <a:normAutofit/>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dirty="0">
                <a:solidFill>
                  <a:srgbClr val="0069A4"/>
                </a:solidFill>
                <a:latin typeface="Arial" panose="020B0604020202020204" pitchFamily="34" charset="0"/>
                <a:cs typeface="Arial" panose="020B0604020202020204" pitchFamily="34" charset="0"/>
              </a:rPr>
              <a:t>A3.		 A bit of history and background</a:t>
            </a:r>
            <a:endParaRPr lang="en-GB" b="1" dirty="0">
              <a:solidFill>
                <a:srgbClr val="0069A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0422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Imagen 11">
            <a:extLst>
              <a:ext uri="{FF2B5EF4-FFF2-40B4-BE49-F238E27FC236}">
                <a16:creationId xmlns:a16="http://schemas.microsoft.com/office/drawing/2014/main" id="{D74C207A-01CB-D132-0FCD-24A65E6E22D4}"/>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6498" y="-12261"/>
            <a:ext cx="12192000" cy="1497045"/>
          </a:xfrm>
          <a:prstGeom prst="rect">
            <a:avLst/>
          </a:prstGeom>
        </p:spPr>
      </p:pic>
      <p:sp>
        <p:nvSpPr>
          <p:cNvPr id="15" name="Rectangle 14">
            <a:extLst>
              <a:ext uri="{FF2B5EF4-FFF2-40B4-BE49-F238E27FC236}">
                <a16:creationId xmlns:a16="http://schemas.microsoft.com/office/drawing/2014/main" id="{6795080B-AE94-C54B-1F2F-CC2E990BEAB0}"/>
              </a:ext>
            </a:extLst>
          </p:cNvPr>
          <p:cNvSpPr/>
          <p:nvPr/>
        </p:nvSpPr>
        <p:spPr>
          <a:xfrm>
            <a:off x="1566244" y="225621"/>
            <a:ext cx="9138268" cy="1259163"/>
          </a:xfrm>
          <a:prstGeom prst="rect">
            <a:avLst/>
          </a:prstGeom>
          <a:solidFill>
            <a:srgbClr val="4D4D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2" name="Rubrik 1">
            <a:extLst>
              <a:ext uri="{FF2B5EF4-FFF2-40B4-BE49-F238E27FC236}">
                <a16:creationId xmlns:a16="http://schemas.microsoft.com/office/drawing/2014/main" id="{298C73E4-5D65-49F7-A178-43DB4E663E5F}"/>
              </a:ext>
            </a:extLst>
          </p:cNvPr>
          <p:cNvSpPr>
            <a:spLocks noGrp="1"/>
          </p:cNvSpPr>
          <p:nvPr>
            <p:ph type="title"/>
          </p:nvPr>
        </p:nvSpPr>
        <p:spPr>
          <a:xfrm>
            <a:off x="2351584" y="878296"/>
            <a:ext cx="8911687" cy="534480"/>
          </a:xfrm>
        </p:spPr>
        <p:txBody>
          <a:bodyPr>
            <a:noAutofit/>
          </a:bodyPr>
          <a:lstStyle/>
          <a:p>
            <a:pPr algn="ctr"/>
            <a:r>
              <a:rPr lang="sv-SE" dirty="0">
                <a:solidFill>
                  <a:schemeClr val="bg1"/>
                </a:solidFill>
                <a:latin typeface="Arial" panose="020B0604020202020204" pitchFamily="34" charset="0"/>
                <a:cs typeface="Arial" panose="020B0604020202020204" pitchFamily="34" charset="0"/>
              </a:rPr>
              <a:t>In a few words </a:t>
            </a:r>
          </a:p>
        </p:txBody>
      </p:sp>
      <p:pic>
        <p:nvPicPr>
          <p:cNvPr id="5" name="Bildobjekt 4">
            <a:extLst>
              <a:ext uri="{FF2B5EF4-FFF2-40B4-BE49-F238E27FC236}">
                <a16:creationId xmlns:a16="http://schemas.microsoft.com/office/drawing/2014/main" id="{CDEB4321-3603-F6BE-AF19-58503163D82E}"/>
              </a:ext>
            </a:extLst>
          </p:cNvPr>
          <p:cNvPicPr>
            <a:picLocks noChangeAspect="1"/>
          </p:cNvPicPr>
          <p:nvPr/>
        </p:nvPicPr>
        <p:blipFill>
          <a:blip r:embed="rId4"/>
          <a:stretch>
            <a:fillRect/>
          </a:stretch>
        </p:blipFill>
        <p:spPr>
          <a:xfrm>
            <a:off x="643249" y="1518964"/>
            <a:ext cx="2385279" cy="3088142"/>
          </a:xfrm>
          <a:prstGeom prst="rect">
            <a:avLst/>
          </a:prstGeom>
          <a:effectLst/>
        </p:spPr>
      </p:pic>
      <p:sp>
        <p:nvSpPr>
          <p:cNvPr id="10" name="ZoneTexte 9">
            <a:extLst>
              <a:ext uri="{FF2B5EF4-FFF2-40B4-BE49-F238E27FC236}">
                <a16:creationId xmlns:a16="http://schemas.microsoft.com/office/drawing/2014/main" id="{F2650EBE-CAFE-0666-6C90-884660BAB995}"/>
              </a:ext>
            </a:extLst>
          </p:cNvPr>
          <p:cNvSpPr txBox="1"/>
          <p:nvPr/>
        </p:nvSpPr>
        <p:spPr>
          <a:xfrm>
            <a:off x="3327005" y="1566937"/>
            <a:ext cx="6240472" cy="4358053"/>
          </a:xfrm>
          <a:prstGeom prst="rect">
            <a:avLst/>
          </a:prstGeom>
          <a:noFill/>
        </p:spPr>
        <p:txBody>
          <a:bodyPr wrap="square" rtlCol="0">
            <a:spAutoFit/>
          </a:bodyPr>
          <a:lstStyle/>
          <a:p>
            <a:pPr marL="342900" indent="-342900">
              <a:spcBef>
                <a:spcPts val="6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Origins in Rio, in 1992 - Agenda 21, Chapter 19</a:t>
            </a:r>
          </a:p>
          <a:p>
            <a:pPr marL="342900" indent="-342900">
              <a:spcBef>
                <a:spcPts val="600"/>
              </a:spcBef>
              <a:buClr>
                <a:schemeClr val="accent1"/>
              </a:buClr>
              <a:buSzPts val="1000"/>
              <a:buFont typeface="Wingdings 3" charset="2"/>
              <a:buChar char=""/>
              <a:tabLst>
                <a:tab pos="457200" algn="l"/>
              </a:tabLst>
            </a:pP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spcBef>
                <a:spcPts val="600"/>
              </a:spcBef>
              <a:buClr>
                <a:schemeClr val="accent1"/>
              </a:buClr>
              <a:buSzPts val="1000"/>
              <a:buFont typeface="Wingdings 3" charset="2"/>
              <a:buChar char=""/>
              <a:tabLst>
                <a:tab pos="457200" algn="l"/>
              </a:tabLst>
            </a:pP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spcBef>
                <a:spcPts val="600"/>
              </a:spcBef>
              <a:buClr>
                <a:schemeClr val="accent1"/>
              </a:buClr>
              <a:buSzPts val="1000"/>
              <a:buFont typeface="Wingdings 3" charset="2"/>
              <a:buChar char=""/>
              <a:tabLst>
                <a:tab pos="457200" algn="l"/>
              </a:tabLst>
            </a:pP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lnSpc>
                <a:spcPct val="105000"/>
              </a:lnSpc>
              <a:spcBef>
                <a:spcPts val="6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First edition in 2002-2003, following extensive work led and coordinated by OECD* and ILO* </a:t>
            </a:r>
          </a:p>
          <a:p>
            <a:pPr marL="342900" indent="-342900">
              <a:lnSpc>
                <a:spcPct val="105000"/>
              </a:lnSpc>
              <a:spcBef>
                <a:spcPts val="600"/>
              </a:spcBef>
              <a:buClr>
                <a:schemeClr val="accent1"/>
              </a:buClr>
              <a:buSzPts val="1000"/>
              <a:buFont typeface="Wingdings 3" charset="2"/>
              <a:buChar char=""/>
              <a:tabLst>
                <a:tab pos="457200" algn="l"/>
              </a:tabLst>
            </a:pPr>
            <a:r>
              <a:rPr lang="sv-SE" sz="2000" dirty="0">
                <a:solidFill>
                  <a:prstClr val="black"/>
                </a:solidFill>
                <a:latin typeface="Arial" panose="020B0604020202020204" pitchFamily="34" charset="0"/>
                <a:cs typeface="Arial" panose="020B0604020202020204" pitchFamily="34" charset="0"/>
              </a:rPr>
              <a:t>UN (sub) Committees on GHS</a:t>
            </a:r>
          </a:p>
          <a:p>
            <a:pPr marL="342900" indent="-342900">
              <a:lnSpc>
                <a:spcPct val="105000"/>
              </a:lnSpc>
              <a:spcBef>
                <a:spcPts val="600"/>
              </a:spcBef>
              <a:buClr>
                <a:schemeClr val="accent1"/>
              </a:buClr>
              <a:buSzPts val="1000"/>
              <a:buFont typeface="Wingdings 3" charset="2"/>
              <a:buChar char=""/>
              <a:tabLst>
                <a:tab pos="457200" algn="l"/>
              </a:tabLst>
            </a:pPr>
            <a:r>
              <a:rPr lang="sv-SE" sz="2000" dirty="0">
                <a:solidFill>
                  <a:prstClr val="black"/>
                </a:solidFill>
                <a:latin typeface="Arial" panose="020B0604020202020204" pitchFamily="34" charset="0"/>
                <a:cs typeface="Arial" panose="020B0604020202020204" pitchFamily="34" charset="0"/>
              </a:rPr>
              <a:t>Secretariat at UNECE*</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lnSpc>
                <a:spcPct val="105000"/>
              </a:lnSpc>
              <a:spcBef>
                <a:spcPts val="6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Regularly updated (every 2 years)</a:t>
            </a:r>
          </a:p>
          <a:p>
            <a:pPr marL="342900" indent="-342900">
              <a:lnSpc>
                <a:spcPct val="105000"/>
              </a:lnSpc>
              <a:spcBef>
                <a:spcPts val="6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Currently: 10th Rev. (2022-2023)</a:t>
            </a:r>
          </a:p>
          <a:p>
            <a:pPr marL="342900" indent="-342900">
              <a:lnSpc>
                <a:spcPct val="105000"/>
              </a:lnSpc>
              <a:spcBef>
                <a:spcPts val="600"/>
              </a:spcBef>
              <a:buClr>
                <a:schemeClr val="accent1"/>
              </a:buClr>
              <a:buSzPts val="1000"/>
              <a:buFont typeface="Wingdings 3" charset="2"/>
              <a:buChar char=""/>
              <a:tabLst>
                <a:tab pos="457200" algn="l"/>
              </a:tabLst>
            </a:pPr>
            <a:r>
              <a:rPr lang="en-US" sz="2000" dirty="0">
                <a:solidFill>
                  <a:schemeClr val="tx1">
                    <a:lumMod val="75000"/>
                    <a:lumOff val="25000"/>
                  </a:schemeClr>
                </a:solidFill>
                <a:latin typeface="Arial" panose="020B0604020202020204" pitchFamily="34" charset="0"/>
                <a:cs typeface="Arial" panose="020B0604020202020204" pitchFamily="34" charset="0"/>
              </a:rPr>
              <a:t>“</a:t>
            </a:r>
            <a:r>
              <a:rPr lang="en-US" sz="2000" dirty="0">
                <a:solidFill>
                  <a:srgbClr val="7030A0"/>
                </a:solidFill>
                <a:latin typeface="Arial" panose="020B0604020202020204" pitchFamily="34" charset="0"/>
                <a:cs typeface="Arial" panose="020B0604020202020204" pitchFamily="34" charset="0"/>
              </a:rPr>
              <a:t>Purple</a:t>
            </a:r>
            <a:r>
              <a:rPr lang="en-US" sz="2000" dirty="0">
                <a:solidFill>
                  <a:schemeClr val="tx1">
                    <a:lumMod val="75000"/>
                    <a:lumOff val="25000"/>
                  </a:schemeClr>
                </a:solidFill>
                <a:latin typeface="Arial" panose="020B0604020202020204" pitchFamily="34" charset="0"/>
                <a:cs typeface="Arial" panose="020B0604020202020204" pitchFamily="34" charset="0"/>
              </a:rPr>
              <a:t> </a:t>
            </a:r>
            <a:r>
              <a:rPr lang="en-US" sz="2000" dirty="0">
                <a:solidFill>
                  <a:srgbClr val="7030A0"/>
                </a:solidFill>
                <a:latin typeface="Arial" panose="020B0604020202020204" pitchFamily="34" charset="0"/>
                <a:cs typeface="Arial" panose="020B0604020202020204" pitchFamily="34" charset="0"/>
              </a:rPr>
              <a:t>book</a:t>
            </a:r>
            <a:r>
              <a:rPr lang="en-US" sz="2000" dirty="0">
                <a:solidFill>
                  <a:schemeClr val="tx1">
                    <a:lumMod val="75000"/>
                    <a:lumOff val="25000"/>
                  </a:schemeClr>
                </a:solidFill>
                <a:latin typeface="Arial" panose="020B0604020202020204" pitchFamily="34" charset="0"/>
                <a:cs typeface="Arial" panose="020B0604020202020204" pitchFamily="34" charset="0"/>
              </a:rPr>
              <a:t>” (around 600 pages)</a:t>
            </a:r>
            <a:endParaRPr lang="fr-FR" sz="2000" dirty="0">
              <a:latin typeface="Arial" panose="020B0604020202020204" pitchFamily="34" charset="0"/>
              <a:cs typeface="Arial" panose="020B0604020202020204" pitchFamily="34" charset="0"/>
            </a:endParaRPr>
          </a:p>
        </p:txBody>
      </p:sp>
      <p:grpSp>
        <p:nvGrpSpPr>
          <p:cNvPr id="13" name="Groupe 12">
            <a:extLst>
              <a:ext uri="{FF2B5EF4-FFF2-40B4-BE49-F238E27FC236}">
                <a16:creationId xmlns:a16="http://schemas.microsoft.com/office/drawing/2014/main" id="{1FC0A5F3-5D77-23FA-B788-904B5C2EC8C1}"/>
              </a:ext>
            </a:extLst>
          </p:cNvPr>
          <p:cNvGrpSpPr/>
          <p:nvPr/>
        </p:nvGrpSpPr>
        <p:grpSpPr>
          <a:xfrm>
            <a:off x="3445839" y="2183702"/>
            <a:ext cx="7848872" cy="716490"/>
            <a:chOff x="4361640" y="5135670"/>
            <a:chExt cx="7545747" cy="716490"/>
          </a:xfrm>
        </p:grpSpPr>
        <p:pic>
          <p:nvPicPr>
            <p:cNvPr id="11" name="Bildobjekt 6">
              <a:extLst>
                <a:ext uri="{FF2B5EF4-FFF2-40B4-BE49-F238E27FC236}">
                  <a16:creationId xmlns:a16="http://schemas.microsoft.com/office/drawing/2014/main" id="{C944C967-BDD4-C884-395A-B1E023E98A36}"/>
                </a:ext>
              </a:extLst>
            </p:cNvPr>
            <p:cNvPicPr>
              <a:picLocks noChangeAspect="1"/>
            </p:cNvPicPr>
            <p:nvPr/>
          </p:nvPicPr>
          <p:blipFill rotWithShape="1">
            <a:blip r:embed="rId5"/>
            <a:srcRect t="83899"/>
            <a:stretch/>
          </p:blipFill>
          <p:spPr>
            <a:xfrm>
              <a:off x="4361640" y="5135670"/>
              <a:ext cx="7545747" cy="716489"/>
            </a:xfrm>
            <a:prstGeom prst="rect">
              <a:avLst/>
            </a:prstGeom>
            <a:effectLst>
              <a:glow rad="127000">
                <a:schemeClr val="bg2"/>
              </a:glow>
            </a:effectLst>
          </p:spPr>
        </p:pic>
        <p:sp>
          <p:nvSpPr>
            <p:cNvPr id="12" name="Rektangel 5">
              <a:extLst>
                <a:ext uri="{FF2B5EF4-FFF2-40B4-BE49-F238E27FC236}">
                  <a16:creationId xmlns:a16="http://schemas.microsoft.com/office/drawing/2014/main" id="{EC7972BB-3122-7543-7294-CAD750DAFB7F}"/>
                </a:ext>
              </a:extLst>
            </p:cNvPr>
            <p:cNvSpPr/>
            <p:nvPr/>
          </p:nvSpPr>
          <p:spPr>
            <a:xfrm>
              <a:off x="4361640" y="5135671"/>
              <a:ext cx="7545747" cy="7164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pic>
        <p:nvPicPr>
          <p:cNvPr id="14" name="Bildobjekt 7">
            <a:extLst>
              <a:ext uri="{FF2B5EF4-FFF2-40B4-BE49-F238E27FC236}">
                <a16:creationId xmlns:a16="http://schemas.microsoft.com/office/drawing/2014/main" id="{40752607-EC50-E956-1492-853CDBA2EB33}"/>
              </a:ext>
            </a:extLst>
          </p:cNvPr>
          <p:cNvPicPr>
            <a:picLocks noChangeAspect="1"/>
          </p:cNvPicPr>
          <p:nvPr/>
        </p:nvPicPr>
        <p:blipFill>
          <a:blip r:embed="rId6"/>
          <a:stretch>
            <a:fillRect/>
          </a:stretch>
        </p:blipFill>
        <p:spPr>
          <a:xfrm>
            <a:off x="9567477" y="3050967"/>
            <a:ext cx="2073139" cy="2957036"/>
          </a:xfrm>
          <a:prstGeom prst="rect">
            <a:avLst/>
          </a:prstGeom>
        </p:spPr>
      </p:pic>
      <p:sp>
        <p:nvSpPr>
          <p:cNvPr id="3" name="Titre 1">
            <a:extLst>
              <a:ext uri="{FF2B5EF4-FFF2-40B4-BE49-F238E27FC236}">
                <a16:creationId xmlns:a16="http://schemas.microsoft.com/office/drawing/2014/main" id="{1D05BC36-D313-8E25-0213-D179F533DE22}"/>
              </a:ext>
            </a:extLst>
          </p:cNvPr>
          <p:cNvSpPr txBox="1">
            <a:spLocks/>
          </p:cNvSpPr>
          <p:nvPr/>
        </p:nvSpPr>
        <p:spPr>
          <a:xfrm>
            <a:off x="1780343" y="264239"/>
            <a:ext cx="9768408" cy="716489"/>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b="1" dirty="0">
                <a:solidFill>
                  <a:schemeClr val="bg1"/>
                </a:solidFill>
                <a:latin typeface="Arial" panose="020B0604020202020204" pitchFamily="34" charset="0"/>
                <a:cs typeface="Arial" panose="020B0604020202020204" pitchFamily="34" charset="0"/>
              </a:rPr>
              <a:t>A3.		</a:t>
            </a:r>
            <a:r>
              <a:rPr lang="en-US" b="1" dirty="0">
                <a:solidFill>
                  <a:schemeClr val="bg1"/>
                </a:solidFill>
                <a:latin typeface="Arial" panose="020B0604020202020204" pitchFamily="34" charset="0"/>
                <a:cs typeface="Arial" panose="020B0604020202020204" pitchFamily="34" charset="0"/>
              </a:rPr>
              <a:t> A bit of history and background</a:t>
            </a:r>
            <a:endParaRPr lang="fr-FR" b="1" dirty="0">
              <a:solidFill>
                <a:schemeClr val="bg1"/>
              </a:solidFill>
              <a:latin typeface="Arial" panose="020B0604020202020204" pitchFamily="34" charset="0"/>
              <a:cs typeface="Arial" panose="020B0604020202020204" pitchFamily="34" charset="0"/>
            </a:endParaRPr>
          </a:p>
        </p:txBody>
      </p:sp>
      <p:sp>
        <p:nvSpPr>
          <p:cNvPr id="4" name="ZoneTexte 3">
            <a:extLst>
              <a:ext uri="{FF2B5EF4-FFF2-40B4-BE49-F238E27FC236}">
                <a16:creationId xmlns:a16="http://schemas.microsoft.com/office/drawing/2014/main" id="{14D3D900-E437-947E-4F5E-1A859CECCF0E}"/>
              </a:ext>
            </a:extLst>
          </p:cNvPr>
          <p:cNvSpPr txBox="1"/>
          <p:nvPr/>
        </p:nvSpPr>
        <p:spPr>
          <a:xfrm>
            <a:off x="1566244" y="6087323"/>
            <a:ext cx="8034891" cy="738664"/>
          </a:xfrm>
          <a:prstGeom prst="rect">
            <a:avLst/>
          </a:prstGeom>
          <a:noFill/>
        </p:spPr>
        <p:txBody>
          <a:bodyPr wrap="square" rtlCol="0">
            <a:spAutoFit/>
          </a:bodyPr>
          <a:lstStyle/>
          <a:p>
            <a:r>
              <a:rPr lang="fr-FR" sz="14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rPr>
              <a:t>OECD: Organization for Economic Cooperation and Development</a:t>
            </a:r>
          </a:p>
          <a:p>
            <a:r>
              <a:rPr lang="en-GB" sz="1400" dirty="0">
                <a:latin typeface="Arial" panose="020B0604020202020204" pitchFamily="34" charset="0"/>
                <a:cs typeface="Arial" panose="020B0604020202020204" pitchFamily="34" charset="0"/>
              </a:rPr>
              <a:t>* ILO: International Labour Organization</a:t>
            </a:r>
          </a:p>
          <a:p>
            <a:r>
              <a:rPr lang="en-GB" sz="1400" dirty="0">
                <a:latin typeface="Arial" panose="020B0604020202020204" pitchFamily="34" charset="0"/>
                <a:cs typeface="Arial" panose="020B0604020202020204" pitchFamily="34" charset="0"/>
              </a:rPr>
              <a:t>* UNECE: United Nations Economic Commission for Europe</a:t>
            </a:r>
          </a:p>
        </p:txBody>
      </p:sp>
      <p:pic>
        <p:nvPicPr>
          <p:cNvPr id="6" name="Image 4">
            <a:extLst>
              <a:ext uri="{FF2B5EF4-FFF2-40B4-BE49-F238E27FC236}">
                <a16:creationId xmlns:a16="http://schemas.microsoft.com/office/drawing/2014/main" id="{39D1D40B-039A-8B67-05CB-882A4A350A1B}"/>
              </a:ext>
            </a:extLst>
          </p:cNvPr>
          <p:cNvPicPr>
            <a:picLocks noChangeAspect="1"/>
          </p:cNvPicPr>
          <p:nvPr/>
        </p:nvPicPr>
        <p:blipFill>
          <a:blip r:embed="rId7"/>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897096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ángulo 13">
            <a:extLst>
              <a:ext uri="{FF2B5EF4-FFF2-40B4-BE49-F238E27FC236}">
                <a16:creationId xmlns:a16="http://schemas.microsoft.com/office/drawing/2014/main" id="{16F509E3-0768-D546-7FBE-C582DC4B60D0}"/>
              </a:ext>
            </a:extLst>
          </p:cNvPr>
          <p:cNvSpPr/>
          <p:nvPr/>
        </p:nvSpPr>
        <p:spPr>
          <a:xfrm>
            <a:off x="4406718" y="1571885"/>
            <a:ext cx="118522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492078" y="1412776"/>
            <a:ext cx="9699922" cy="1468800"/>
          </a:xfrm>
        </p:spPr>
        <p:txBody>
          <a:bodyPr/>
          <a:lstStyle/>
          <a:p>
            <a:r>
              <a:rPr lang="en-US" sz="4000" b="1" dirty="0">
                <a:solidFill>
                  <a:srgbClr val="0069A4"/>
                </a:solidFill>
                <a:latin typeface="Arial" panose="020B0604020202020204" pitchFamily="34" charset="0"/>
                <a:cs typeface="Arial" panose="020B0604020202020204" pitchFamily="34" charset="0"/>
              </a:rPr>
              <a:t>B. Why </a:t>
            </a:r>
            <a:r>
              <a:rPr lang="en-US" sz="4000" b="1" dirty="0">
                <a:solidFill>
                  <a:schemeClr val="bg1"/>
                </a:solidFill>
                <a:latin typeface="Arial" panose="020B0604020202020204" pitchFamily="34" charset="0"/>
                <a:cs typeface="Arial" panose="020B0604020202020204" pitchFamily="34" charset="0"/>
              </a:rPr>
              <a:t>GHS</a:t>
            </a:r>
            <a:r>
              <a:rPr lang="en-US" sz="4000" b="1" dirty="0">
                <a:solidFill>
                  <a:srgbClr val="0069A4"/>
                </a:solidFill>
                <a:latin typeface="Arial" panose="020B0604020202020204" pitchFamily="34" charset="0"/>
                <a:cs typeface="Arial" panose="020B0604020202020204" pitchFamily="34" charset="0"/>
              </a:rPr>
              <a:t> is important for </a:t>
            </a:r>
            <a:r>
              <a:rPr lang="en-US" sz="4000" b="1" dirty="0">
                <a:solidFill>
                  <a:srgbClr val="518932"/>
                </a:solidFill>
                <a:latin typeface="Arial" panose="020B0604020202020204" pitchFamily="34" charset="0"/>
                <a:cs typeface="Arial" panose="020B0604020202020204" pitchFamily="34" charset="0"/>
              </a:rPr>
              <a:t>agriculture</a:t>
            </a:r>
            <a:endParaRPr lang="fr-FR" b="1" dirty="0">
              <a:solidFill>
                <a:srgbClr val="518932"/>
              </a:solidFill>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74BBC421-305B-8CF7-90EA-B97FF6EC7B34}"/>
              </a:ext>
            </a:extLst>
          </p:cNvPr>
          <p:cNvSpPr>
            <a:spLocks noGrp="1"/>
          </p:cNvSpPr>
          <p:nvPr>
            <p:ph type="body" idx="1"/>
          </p:nvPr>
        </p:nvSpPr>
        <p:spPr>
          <a:xfrm>
            <a:off x="2498431" y="3284984"/>
            <a:ext cx="8915399" cy="2846817"/>
          </a:xfrm>
        </p:spPr>
        <p:txBody>
          <a:bodyPr>
            <a:normAutofit/>
          </a:bodyPr>
          <a:lstStyle/>
          <a:p>
            <a:pPr marL="457200" indent="-457200">
              <a:buFont typeface="+mj-lt"/>
              <a:buAutoNum type="arabicPeriod"/>
            </a:pPr>
            <a:r>
              <a:rPr lang="en-US" dirty="0">
                <a:latin typeface="Arial" panose="020B0604020202020204" pitchFamily="34" charset="0"/>
                <a:cs typeface="Arial" panose="020B0604020202020204" pitchFamily="34" charset="0"/>
              </a:rPr>
              <a:t>GHS is the international system recognized by UN organizations working in agriculture</a:t>
            </a:r>
          </a:p>
          <a:p>
            <a:pPr marL="457200" indent="-457200">
              <a:buFont typeface="+mj-lt"/>
              <a:buAutoNum type="arabicPeriod"/>
            </a:pPr>
            <a:r>
              <a:rPr lang="en-US" dirty="0">
                <a:latin typeface="Arial" panose="020B0604020202020204" pitchFamily="34" charset="0"/>
                <a:cs typeface="Arial" panose="020B0604020202020204" pitchFamily="34" charset="0"/>
              </a:rPr>
              <a:t>How does the GHS relate to international chemicals conventions? GHS and the BRS conventions</a:t>
            </a:r>
          </a:p>
          <a:p>
            <a:pPr marL="457200" indent="-457200">
              <a:buFont typeface="+mj-lt"/>
              <a:buAutoNum type="arabicPeriod"/>
            </a:pPr>
            <a:r>
              <a:rPr lang="en-US" dirty="0">
                <a:latin typeface="Arial" panose="020B0604020202020204" pitchFamily="34" charset="0"/>
                <a:cs typeface="Arial" panose="020B0604020202020204" pitchFamily="34" charset="0"/>
              </a:rPr>
              <a:t>GHS stakeholders in agriculture</a:t>
            </a:r>
          </a:p>
          <a:p>
            <a:pPr marL="457200" indent="-457200">
              <a:buFont typeface="+mj-lt"/>
              <a:buAutoNum type="arabicPeriod"/>
            </a:pPr>
            <a:r>
              <a:rPr lang="en-US" dirty="0">
                <a:latin typeface="Arial" panose="020B0604020202020204" pitchFamily="34" charset="0"/>
                <a:cs typeface="Arial" panose="020B0604020202020204" pitchFamily="34" charset="0"/>
              </a:rPr>
              <a:t>High on the international agenda - GHS and Highly Hazardous Pesticides (HHPs)</a:t>
            </a:r>
          </a:p>
          <a:p>
            <a:pPr marL="457200" indent="-457200">
              <a:buFont typeface="+mj-lt"/>
              <a:buAutoNum type="arabicPeriod"/>
            </a:pPr>
            <a:endParaRPr lang="en-US"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grpSp>
        <p:nvGrpSpPr>
          <p:cNvPr id="4" name="Groupe 3">
            <a:extLst>
              <a:ext uri="{FF2B5EF4-FFF2-40B4-BE49-F238E27FC236}">
                <a16:creationId xmlns:a16="http://schemas.microsoft.com/office/drawing/2014/main" id="{48EC93CA-5394-A5FD-A36F-D470DDC0FC2A}"/>
              </a:ext>
            </a:extLst>
          </p:cNvPr>
          <p:cNvGrpSpPr>
            <a:grpSpLocks noChangeAspect="1"/>
          </p:cNvGrpSpPr>
          <p:nvPr/>
        </p:nvGrpSpPr>
        <p:grpSpPr>
          <a:xfrm>
            <a:off x="623392" y="188640"/>
            <a:ext cx="2078047" cy="2089573"/>
            <a:chOff x="380549" y="1412776"/>
            <a:chExt cx="4354068" cy="4378219"/>
          </a:xfrm>
        </p:grpSpPr>
        <p:pic>
          <p:nvPicPr>
            <p:cNvPr id="5" name="Picture 48" descr="explos">
              <a:extLst>
                <a:ext uri="{FF2B5EF4-FFF2-40B4-BE49-F238E27FC236}">
                  <a16:creationId xmlns:a16="http://schemas.microsoft.com/office/drawing/2014/main" id="{821269DF-EA44-98AD-57D1-6C5EB1B8F745}"/>
                </a:ext>
              </a:extLst>
            </p:cNvPr>
            <p:cNvPicPr>
              <a:picLocks noChangeAspect="1" noChangeArrowheads="1"/>
            </p:cNvPicPr>
            <p:nvPr/>
          </p:nvPicPr>
          <p:blipFill>
            <a:blip r:embed="rId2"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6FD52E3E-B7C1-6EA6-019F-92CE3138C3D8}"/>
                </a:ext>
              </a:extLst>
            </p:cNvPr>
            <p:cNvPicPr>
              <a:picLocks noChangeAspect="1" noChangeArrowheads="1"/>
            </p:cNvPicPr>
            <p:nvPr/>
          </p:nvPicPr>
          <p:blipFill>
            <a:blip r:embed="rId3"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073A3FA8-3145-D896-2658-849FD92077BD}"/>
                </a:ext>
              </a:extLst>
            </p:cNvPr>
            <p:cNvPicPr>
              <a:picLocks noChangeAspect="1" noChangeArrowheads="1"/>
            </p:cNvPicPr>
            <p:nvPr/>
          </p:nvPicPr>
          <p:blipFill>
            <a:blip r:embed="rId4"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505552E2-E6DF-58C4-65DF-1088AC027B14}"/>
                </a:ext>
              </a:extLst>
            </p:cNvPr>
            <p:cNvPicPr>
              <a:picLocks noChangeAspect="1" noChangeArrowheads="1"/>
            </p:cNvPicPr>
            <p:nvPr/>
          </p:nvPicPr>
          <p:blipFill>
            <a:blip r:embed="rId5"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BE02E703-A43D-28A3-DAFC-A578C9FBA693}"/>
                </a:ext>
              </a:extLst>
            </p:cNvPr>
            <p:cNvPicPr>
              <a:picLocks noChangeAspect="1" noChangeArrowheads="1"/>
            </p:cNvPicPr>
            <p:nvPr/>
          </p:nvPicPr>
          <p:blipFill>
            <a:blip r:embed="rId6"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DFC72391-A8FC-1523-AE25-33957B62E17D}"/>
                </a:ext>
              </a:extLst>
            </p:cNvPr>
            <p:cNvPicPr>
              <a:picLocks noChangeAspect="1" noChangeArrowheads="1"/>
            </p:cNvPicPr>
            <p:nvPr/>
          </p:nvPicPr>
          <p:blipFill>
            <a:blip r:embed="rId7"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CD59169A-841D-6393-88C2-579521ACCC59}"/>
                </a:ext>
              </a:extLst>
            </p:cNvPr>
            <p:cNvPicPr>
              <a:picLocks noChangeAspect="1" noChangeArrowheads="1"/>
            </p:cNvPicPr>
            <p:nvPr/>
          </p:nvPicPr>
          <p:blipFill>
            <a:blip r:embed="rId8"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F4A2B33F-9056-B309-DE08-532B2F9ABE34}"/>
                </a:ext>
              </a:extLst>
            </p:cNvPr>
            <p:cNvPicPr>
              <a:picLocks noChangeAspect="1" noChangeArrowheads="1"/>
            </p:cNvPicPr>
            <p:nvPr/>
          </p:nvPicPr>
          <p:blipFill>
            <a:blip r:embed="rId9"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0E4543A4-980D-EF53-E28A-805DE75D45E5}"/>
                </a:ext>
              </a:extLst>
            </p:cNvPr>
            <p:cNvPicPr>
              <a:picLocks noChangeAspect="1" noChangeArrowheads="1"/>
            </p:cNvPicPr>
            <p:nvPr/>
          </p:nvPicPr>
          <p:blipFill>
            <a:blip r:embed="rId10" cstate="print"/>
            <a:srcRect/>
            <a:stretch>
              <a:fillRect/>
            </a:stretch>
          </p:blipFill>
          <p:spPr bwMode="auto">
            <a:xfrm>
              <a:off x="1842140" y="4350995"/>
              <a:ext cx="1440000" cy="1440000"/>
            </a:xfrm>
            <a:prstGeom prst="rect">
              <a:avLst/>
            </a:prstGeom>
            <a:noFill/>
          </p:spPr>
        </p:pic>
      </p:grpSp>
      <p:pic>
        <p:nvPicPr>
          <p:cNvPr id="14" name="Image 4">
            <a:extLst>
              <a:ext uri="{FF2B5EF4-FFF2-40B4-BE49-F238E27FC236}">
                <a16:creationId xmlns:a16="http://schemas.microsoft.com/office/drawing/2014/main" id="{9AFED5A6-75EA-16CE-1E35-D3F1E8ADF864}"/>
              </a:ext>
            </a:extLst>
          </p:cNvPr>
          <p:cNvPicPr>
            <a:picLocks noChangeAspect="1"/>
          </p:cNvPicPr>
          <p:nvPr/>
        </p:nvPicPr>
        <p:blipFill>
          <a:blip r:embed="rId11"/>
          <a:stretch>
            <a:fillRect/>
          </a:stretch>
        </p:blipFill>
        <p:spPr>
          <a:xfrm>
            <a:off x="9801506" y="6115022"/>
            <a:ext cx="2304488" cy="640135"/>
          </a:xfrm>
          <a:prstGeom prst="rect">
            <a:avLst/>
          </a:prstGeom>
        </p:spPr>
      </p:pic>
      <p:pic>
        <p:nvPicPr>
          <p:cNvPr id="16" name="Imagen 16">
            <a:extLst>
              <a:ext uri="{FF2B5EF4-FFF2-40B4-BE49-F238E27FC236}">
                <a16:creationId xmlns:a16="http://schemas.microsoft.com/office/drawing/2014/main" id="{B68CDFF9-1C76-ABB5-B99F-EEEA716C5FF9}"/>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126083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ángulo 13">
            <a:extLst>
              <a:ext uri="{FF2B5EF4-FFF2-40B4-BE49-F238E27FC236}">
                <a16:creationId xmlns:a16="http://schemas.microsoft.com/office/drawing/2014/main" id="{9702215D-CEF2-83F5-729C-33314AFE9A75}"/>
              </a:ext>
            </a:extLst>
          </p:cNvPr>
          <p:cNvSpPr/>
          <p:nvPr/>
        </p:nvSpPr>
        <p:spPr>
          <a:xfrm>
            <a:off x="3719736" y="624110"/>
            <a:ext cx="961934"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C5BCD5AF-1392-BF61-68AD-F5F4205055EC}"/>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Why </a:t>
            </a:r>
            <a:r>
              <a:rPr lang="en-US" sz="3600" b="1" dirty="0">
                <a:solidFill>
                  <a:schemeClr val="bg1"/>
                </a:solidFill>
                <a:latin typeface="Arial" panose="020B0604020202020204" pitchFamily="34" charset="0"/>
                <a:cs typeface="Arial" panose="020B0604020202020204" pitchFamily="34" charset="0"/>
              </a:rPr>
              <a:t>GHS</a:t>
            </a:r>
            <a:r>
              <a:rPr lang="en-US" sz="3600" dirty="0">
                <a:latin typeface="Arial" panose="020B0604020202020204" pitchFamily="34" charset="0"/>
                <a:cs typeface="Arial" panose="020B0604020202020204" pitchFamily="34" charset="0"/>
              </a:rPr>
              <a:t> is important for </a:t>
            </a:r>
            <a:r>
              <a:rPr lang="en-US" sz="3600" b="1" dirty="0">
                <a:solidFill>
                  <a:srgbClr val="518932"/>
                </a:solidFill>
                <a:latin typeface="Arial" panose="020B0604020202020204" pitchFamily="34" charset="0"/>
                <a:cs typeface="Arial" panose="020B0604020202020204" pitchFamily="34" charset="0"/>
              </a:rPr>
              <a:t>agriculture</a:t>
            </a:r>
            <a:endParaRPr lang="fr-FR" b="1" dirty="0">
              <a:solidFill>
                <a:srgbClr val="518932"/>
              </a:solidFill>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ABB41194-9272-BEF3-B167-3B0BAA3334C7}"/>
              </a:ext>
            </a:extLst>
          </p:cNvPr>
          <p:cNvSpPr>
            <a:spLocks noGrp="1"/>
          </p:cNvSpPr>
          <p:nvPr>
            <p:ph idx="1"/>
          </p:nvPr>
        </p:nvSpPr>
        <p:spPr>
          <a:xfrm>
            <a:off x="4319413" y="2232775"/>
            <a:ext cx="7716581" cy="3587902"/>
          </a:xfrm>
        </p:spPr>
        <p:txBody>
          <a:bodyPr>
            <a:normAutofit lnSpcReduction="10000"/>
          </a:bodyPr>
          <a:lstStyle/>
          <a:p>
            <a:pPr marL="0" indent="0">
              <a:buNone/>
            </a:pPr>
            <a:r>
              <a:rPr lang="en-US" sz="2200" dirty="0">
                <a:latin typeface="Arial" panose="020B0604020202020204" pitchFamily="34" charset="0"/>
                <a:cs typeface="Arial" panose="020B0604020202020204" pitchFamily="34" charset="0"/>
              </a:rPr>
              <a:t>The agriculture sector:</a:t>
            </a:r>
          </a:p>
          <a:p>
            <a:r>
              <a:rPr lang="en-US" sz="2200" dirty="0">
                <a:latin typeface="Arial" panose="020B0604020202020204" pitchFamily="34" charset="0"/>
                <a:cs typeface="Arial" panose="020B0604020202020204" pitchFamily="34" charset="0"/>
              </a:rPr>
              <a:t>relies heavily on chemicals such as pesticides and fertilizers</a:t>
            </a:r>
          </a:p>
          <a:p>
            <a:r>
              <a:rPr lang="en-US" sz="2200" dirty="0">
                <a:latin typeface="Arial" panose="020B0604020202020204" pitchFamily="34" charset="0"/>
                <a:cs typeface="Arial" panose="020B0604020202020204" pitchFamily="34" charset="0"/>
              </a:rPr>
              <a:t>is a key economic sector in many Low- and Middle-Income Countries (LMICs)</a:t>
            </a:r>
          </a:p>
          <a:p>
            <a:r>
              <a:rPr lang="en-US" sz="2200" dirty="0">
                <a:latin typeface="Arial" panose="020B0604020202020204" pitchFamily="34" charset="0"/>
                <a:cs typeface="Arial" panose="020B0604020202020204" pitchFamily="34" charset="0"/>
              </a:rPr>
              <a:t>needs to be sustainable by:</a:t>
            </a:r>
          </a:p>
          <a:p>
            <a:pPr lvl="1">
              <a:buFont typeface="Wingdings" panose="05000000000000000000" pitchFamily="2" charset="2"/>
              <a:buChar char="§"/>
            </a:pPr>
            <a:r>
              <a:rPr lang="en-US" sz="2200" dirty="0">
                <a:latin typeface="Arial" panose="020B0604020202020204" pitchFamily="34" charset="0"/>
                <a:cs typeface="Arial" panose="020B0604020202020204" pitchFamily="34" charset="0"/>
              </a:rPr>
              <a:t>ensuring the safety of the users of chemical products and </a:t>
            </a:r>
          </a:p>
          <a:p>
            <a:pPr lvl="1">
              <a:buFont typeface="Wingdings" panose="05000000000000000000" pitchFamily="2" charset="2"/>
              <a:buChar char="§"/>
            </a:pPr>
            <a:r>
              <a:rPr lang="en-US" sz="2200" dirty="0">
                <a:latin typeface="Arial" panose="020B0604020202020204" pitchFamily="34" charset="0"/>
                <a:cs typeface="Arial" panose="020B0604020202020204" pitchFamily="34" charset="0"/>
              </a:rPr>
              <a:t>protecting the environment</a:t>
            </a:r>
            <a:endParaRPr lang="fr-FR" sz="2200"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FCE317DF-F5E5-5141-8B36-1EB41D3CC728}"/>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6" name="Imagen 16">
            <a:extLst>
              <a:ext uri="{FF2B5EF4-FFF2-40B4-BE49-F238E27FC236}">
                <a16:creationId xmlns:a16="http://schemas.microsoft.com/office/drawing/2014/main" id="{99976AC3-7631-E169-0727-9D767574A2D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4" name="Afbeelding 19">
            <a:extLst>
              <a:ext uri="{FF2B5EF4-FFF2-40B4-BE49-F238E27FC236}">
                <a16:creationId xmlns:a16="http://schemas.microsoft.com/office/drawing/2014/main" id="{83D27FCA-F6D2-464D-8D41-825ED5737AF6}"/>
              </a:ext>
            </a:extLst>
          </p:cNvPr>
          <p:cNvPicPr>
            <a:picLocks noChangeAspect="1"/>
          </p:cNvPicPr>
          <p:nvPr/>
        </p:nvPicPr>
        <p:blipFill>
          <a:blip r:embed="rId5"/>
          <a:stretch>
            <a:fillRect/>
          </a:stretch>
        </p:blipFill>
        <p:spPr>
          <a:xfrm>
            <a:off x="177237" y="2232775"/>
            <a:ext cx="3588677" cy="2392450"/>
          </a:xfrm>
          <a:prstGeom prst="rect">
            <a:avLst/>
          </a:prstGeom>
        </p:spPr>
      </p:pic>
    </p:spTree>
    <p:extLst>
      <p:ext uri="{BB962C8B-B14F-4D97-AF65-F5344CB8AC3E}">
        <p14:creationId xmlns:p14="http://schemas.microsoft.com/office/powerpoint/2010/main" val="2370259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ángulo 13">
            <a:extLst>
              <a:ext uri="{FF2B5EF4-FFF2-40B4-BE49-F238E27FC236}">
                <a16:creationId xmlns:a16="http://schemas.microsoft.com/office/drawing/2014/main" id="{A38617F4-9C64-97B9-237D-108027EEB217}"/>
              </a:ext>
            </a:extLst>
          </p:cNvPr>
          <p:cNvSpPr/>
          <p:nvPr/>
        </p:nvSpPr>
        <p:spPr>
          <a:xfrm>
            <a:off x="3719736" y="624110"/>
            <a:ext cx="961934"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6" name="Imagen 16">
            <a:extLst>
              <a:ext uri="{FF2B5EF4-FFF2-40B4-BE49-F238E27FC236}">
                <a16:creationId xmlns:a16="http://schemas.microsoft.com/office/drawing/2014/main" id="{C7BEA45C-7899-2439-E0CD-A6CC8CB9C71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2" name="Titre 1">
            <a:extLst>
              <a:ext uri="{FF2B5EF4-FFF2-40B4-BE49-F238E27FC236}">
                <a16:creationId xmlns:a16="http://schemas.microsoft.com/office/drawing/2014/main" id="{C5BCD5AF-1392-BF61-68AD-F5F4205055EC}"/>
              </a:ext>
            </a:extLst>
          </p:cNvPr>
          <p:cNvSpPr>
            <a:spLocks noGrp="1"/>
          </p:cNvSpPr>
          <p:nvPr>
            <p:ph type="title"/>
          </p:nvPr>
        </p:nvSpPr>
        <p:spPr/>
        <p:txBody>
          <a:bodyPr/>
          <a:lstStyle/>
          <a:p>
            <a:r>
              <a:rPr lang="en-US" sz="3600" dirty="0">
                <a:latin typeface="Arial" panose="020B0604020202020204" pitchFamily="34" charset="0"/>
                <a:cs typeface="Arial" panose="020B0604020202020204" pitchFamily="34" charset="0"/>
              </a:rPr>
              <a:t>Why </a:t>
            </a:r>
            <a:r>
              <a:rPr lang="en-US" sz="3600" b="1" dirty="0">
                <a:solidFill>
                  <a:schemeClr val="bg1"/>
                </a:solidFill>
                <a:latin typeface="Arial" panose="020B0604020202020204" pitchFamily="34" charset="0"/>
                <a:cs typeface="Arial" panose="020B0604020202020204" pitchFamily="34" charset="0"/>
              </a:rPr>
              <a:t>GHS</a:t>
            </a:r>
            <a:r>
              <a:rPr lang="en-US" sz="3600" dirty="0">
                <a:latin typeface="Arial" panose="020B0604020202020204" pitchFamily="34" charset="0"/>
                <a:cs typeface="Arial" panose="020B0604020202020204" pitchFamily="34" charset="0"/>
              </a:rPr>
              <a:t> is important for </a:t>
            </a:r>
            <a:r>
              <a:rPr lang="en-US" sz="3600" b="1" dirty="0">
                <a:solidFill>
                  <a:srgbClr val="518932"/>
                </a:solidFill>
                <a:latin typeface="Arial" panose="020B0604020202020204" pitchFamily="34" charset="0"/>
                <a:cs typeface="Arial" panose="020B0604020202020204" pitchFamily="34" charset="0"/>
              </a:rPr>
              <a:t>agriculture</a:t>
            </a:r>
            <a:endParaRPr lang="fr-FR" b="1" dirty="0">
              <a:solidFill>
                <a:srgbClr val="518932"/>
              </a:solidFill>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ABB41194-9272-BEF3-B167-3B0BAA3334C7}"/>
              </a:ext>
            </a:extLst>
          </p:cNvPr>
          <p:cNvSpPr>
            <a:spLocks noGrp="1"/>
          </p:cNvSpPr>
          <p:nvPr>
            <p:ph idx="1"/>
          </p:nvPr>
        </p:nvSpPr>
        <p:spPr>
          <a:xfrm>
            <a:off x="2699718" y="1412776"/>
            <a:ext cx="9407731" cy="5040560"/>
          </a:xfrm>
        </p:spPr>
        <p:txBody>
          <a:bodyPr>
            <a:normAutofit/>
          </a:bodyPr>
          <a:lstStyle/>
          <a:p>
            <a:pPr marL="0" indent="0">
              <a:buNone/>
            </a:pPr>
            <a:r>
              <a:rPr lang="en-US" sz="2000" dirty="0">
                <a:latin typeface="Arial" panose="020B0604020202020204" pitchFamily="34" charset="0"/>
                <a:cs typeface="Arial" panose="020B0604020202020204" pitchFamily="34" charset="0"/>
              </a:rPr>
              <a:t>In the agriculture sector</a:t>
            </a:r>
          </a:p>
          <a:p>
            <a:r>
              <a:rPr lang="en-US" sz="2000" dirty="0">
                <a:latin typeface="Arial" panose="020B0604020202020204" pitchFamily="34" charset="0"/>
                <a:cs typeface="Arial" panose="020B0604020202020204" pitchFamily="34" charset="0"/>
              </a:rPr>
              <a:t>The objective of </a:t>
            </a:r>
            <a:r>
              <a:rPr lang="en-US" sz="2000" b="1" dirty="0">
                <a:latin typeface="Arial" panose="020B0604020202020204" pitchFamily="34" charset="0"/>
                <a:cs typeface="Arial" panose="020B0604020202020204" pitchFamily="34" charset="0"/>
              </a:rPr>
              <a:t>hazard communication </a:t>
            </a:r>
            <a:r>
              <a:rPr lang="en-US" sz="2000" dirty="0">
                <a:latin typeface="Arial" panose="020B0604020202020204" pitchFamily="34" charset="0"/>
                <a:cs typeface="Arial" panose="020B0604020202020204" pitchFamily="34" charset="0"/>
              </a:rPr>
              <a:t>is to provide appropriate information related to chemicals (pesticides such as insecticides, fungicides, herbicides, and fertilizers) to relevant target audiences</a:t>
            </a:r>
          </a:p>
          <a:p>
            <a:pPr lvl="1">
              <a:buFont typeface="Wingdings" panose="05000000000000000000" pitchFamily="2" charset="2"/>
              <a:buChar char="§"/>
            </a:pPr>
            <a:r>
              <a:rPr lang="en-US" sz="1800" dirty="0">
                <a:latin typeface="Arial" panose="020B0604020202020204" pitchFamily="34" charset="0"/>
                <a:cs typeface="Arial" panose="020B0604020202020204" pitchFamily="34" charset="0"/>
              </a:rPr>
              <a:t>farmers and their families</a:t>
            </a:r>
          </a:p>
          <a:p>
            <a:pPr lvl="1">
              <a:buFont typeface="Wingdings" panose="05000000000000000000" pitchFamily="2" charset="2"/>
              <a:buChar char="§"/>
            </a:pPr>
            <a:r>
              <a:rPr lang="en-US" sz="1800" dirty="0">
                <a:latin typeface="Arial" panose="020B0604020202020204" pitchFamily="34" charset="0"/>
                <a:cs typeface="Arial" panose="020B0604020202020204" pitchFamily="34" charset="0"/>
              </a:rPr>
              <a:t>agricultural workers / applicators</a:t>
            </a:r>
          </a:p>
          <a:p>
            <a:pPr lvl="1">
              <a:spcAft>
                <a:spcPts val="600"/>
              </a:spcAft>
              <a:buFont typeface="Wingdings" panose="05000000000000000000" pitchFamily="2" charset="2"/>
              <a:buChar char="§"/>
            </a:pPr>
            <a:r>
              <a:rPr lang="en-US" sz="1800" dirty="0">
                <a:latin typeface="Arial" panose="020B0604020202020204" pitchFamily="34" charset="0"/>
                <a:cs typeface="Arial" panose="020B0604020202020204" pitchFamily="34" charset="0"/>
              </a:rPr>
              <a:t>distributors and retailers</a:t>
            </a:r>
          </a:p>
          <a:p>
            <a:r>
              <a:rPr lang="en-US" sz="2000" b="1" dirty="0">
                <a:latin typeface="Arial" panose="020B0604020202020204" pitchFamily="34" charset="0"/>
                <a:cs typeface="Arial" panose="020B0604020202020204" pitchFamily="34" charset="0"/>
              </a:rPr>
              <a:t>The key tool to communicate hazard information is the </a:t>
            </a:r>
            <a:r>
              <a:rPr lang="en-US" sz="2000" b="1" u="sng" dirty="0">
                <a:latin typeface="Arial" panose="020B0604020202020204" pitchFamily="34" charset="0"/>
                <a:cs typeface="Arial" panose="020B0604020202020204" pitchFamily="34" charset="0"/>
              </a:rPr>
              <a:t>label</a:t>
            </a:r>
          </a:p>
          <a:p>
            <a:pPr lvl="1">
              <a:buFont typeface="Wingdings" panose="05000000000000000000" pitchFamily="2" charset="2"/>
              <a:buChar char="§"/>
            </a:pPr>
            <a:r>
              <a:rPr lang="en-US" sz="1800" dirty="0">
                <a:latin typeface="Arial" panose="020B0604020202020204" pitchFamily="34" charset="0"/>
                <a:cs typeface="Arial" panose="020B0604020202020204" pitchFamily="34" charset="0"/>
              </a:rPr>
              <a:t>Other tools are: SDS, leaflets and training</a:t>
            </a:r>
          </a:p>
          <a:p>
            <a:pPr lvl="1">
              <a:buFont typeface="Wingdings" panose="05000000000000000000" pitchFamily="2" charset="2"/>
              <a:buChar char="§"/>
            </a:pPr>
            <a:r>
              <a:rPr lang="en-US" sz="1800" dirty="0">
                <a:latin typeface="Arial" panose="020B0604020202020204" pitchFamily="34" charset="0"/>
                <a:cs typeface="Arial" panose="020B0604020202020204" pitchFamily="34" charset="0"/>
              </a:rPr>
              <a:t>The label may also include precautionary statements and pictograms, to help manage risk</a:t>
            </a:r>
            <a:endParaRPr lang="fr-FR" sz="1800" dirty="0">
              <a:latin typeface="Arial" panose="020B0604020202020204" pitchFamily="34" charset="0"/>
              <a:cs typeface="Arial" panose="020B0604020202020204" pitchFamily="34" charset="0"/>
            </a:endParaRPr>
          </a:p>
          <a:p>
            <a:r>
              <a:rPr lang="en-US" sz="2000" b="1" dirty="0">
                <a:latin typeface="Arial" panose="020B0604020202020204" pitchFamily="34" charset="0"/>
                <a:cs typeface="Arial" panose="020B0604020202020204" pitchFamily="34" charset="0"/>
              </a:rPr>
              <a:t>GHS implementation is crucial to ensure safety, sustainability, and regulatory compliance</a:t>
            </a:r>
            <a:endParaRPr lang="en-US" sz="2000" dirty="0">
              <a:latin typeface="Arial" panose="020B0604020202020204" pitchFamily="34" charset="0"/>
              <a:cs typeface="Arial" panose="020B0604020202020204" pitchFamily="34" charset="0"/>
            </a:endParaRPr>
          </a:p>
          <a:p>
            <a:endParaRPr lang="fr-FR" sz="2000" dirty="0">
              <a:latin typeface="Arial" panose="020B0604020202020204" pitchFamily="34" charset="0"/>
              <a:cs typeface="Arial" panose="020B0604020202020204" pitchFamily="34" charset="0"/>
            </a:endParaRPr>
          </a:p>
        </p:txBody>
      </p:sp>
      <p:pic>
        <p:nvPicPr>
          <p:cNvPr id="4" name="Picture 7">
            <a:extLst>
              <a:ext uri="{FF2B5EF4-FFF2-40B4-BE49-F238E27FC236}">
                <a16:creationId xmlns:a16="http://schemas.microsoft.com/office/drawing/2014/main" id="{4D84C306-E1E0-56BB-35DA-6BD25E8A4F7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53" y="2564904"/>
            <a:ext cx="2400067" cy="1599873"/>
          </a:xfrm>
          <a:prstGeom prst="rect">
            <a:avLst/>
          </a:prstGeom>
        </p:spPr>
      </p:pic>
      <p:pic>
        <p:nvPicPr>
          <p:cNvPr id="5" name="Image 4">
            <a:extLst>
              <a:ext uri="{FF2B5EF4-FFF2-40B4-BE49-F238E27FC236}">
                <a16:creationId xmlns:a16="http://schemas.microsoft.com/office/drawing/2014/main" id="{D2338F51-AA65-C436-C495-42A10BBEB15C}"/>
              </a:ext>
            </a:extLst>
          </p:cNvPr>
          <p:cNvPicPr>
            <a:picLocks noChangeAspect="1"/>
          </p:cNvPicPr>
          <p:nvPr/>
        </p:nvPicPr>
        <p:blipFill>
          <a:blip r:embed="rId5"/>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199551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ángulo 13">
            <a:extLst>
              <a:ext uri="{FF2B5EF4-FFF2-40B4-BE49-F238E27FC236}">
                <a16:creationId xmlns:a16="http://schemas.microsoft.com/office/drawing/2014/main" id="{F05E82B6-F17B-F99A-8DBC-35C069431AF0}"/>
              </a:ext>
            </a:extLst>
          </p:cNvPr>
          <p:cNvSpPr/>
          <p:nvPr/>
        </p:nvSpPr>
        <p:spPr>
          <a:xfrm>
            <a:off x="5231905" y="2162185"/>
            <a:ext cx="106808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5D590F64-30EA-BEF5-A845-544EF35FE794}"/>
              </a:ext>
            </a:extLst>
          </p:cNvPr>
          <p:cNvSpPr>
            <a:spLocks noGrp="1"/>
          </p:cNvSpPr>
          <p:nvPr>
            <p:ph type="title"/>
          </p:nvPr>
        </p:nvSpPr>
        <p:spPr>
          <a:xfrm>
            <a:off x="4367808" y="3573016"/>
            <a:ext cx="6899175" cy="1468800"/>
          </a:xfrm>
        </p:spPr>
        <p:txBody>
          <a:bodyPr>
            <a:normAutofit fontScale="90000"/>
          </a:bodyPr>
          <a:lstStyle/>
          <a:p>
            <a:r>
              <a:rPr lang="en-US" dirty="0">
                <a:latin typeface="Arial" panose="020B0604020202020204" pitchFamily="34" charset="0"/>
                <a:cs typeface="Arial" panose="020B0604020202020204" pitchFamily="34" charset="0"/>
              </a:rPr>
              <a:t>B1. </a:t>
            </a:r>
            <a:r>
              <a:rPr lang="en-US" b="1" dirty="0">
                <a:solidFill>
                  <a:schemeClr val="bg1"/>
                </a:solidFill>
                <a:latin typeface="Arial" panose="020B0604020202020204" pitchFamily="34" charset="0"/>
                <a:cs typeface="Arial" panose="020B0604020202020204" pitchFamily="34" charset="0"/>
              </a:rPr>
              <a:t>GHS</a:t>
            </a:r>
            <a:r>
              <a:rPr lang="en-US" dirty="0">
                <a:latin typeface="Arial" panose="020B0604020202020204" pitchFamily="34" charset="0"/>
                <a:cs typeface="Arial" panose="020B0604020202020204" pitchFamily="34" charset="0"/>
              </a:rPr>
              <a:t> is the international system recognized by UN organizations working in </a:t>
            </a:r>
            <a:r>
              <a:rPr lang="en-US" b="1" dirty="0">
                <a:solidFill>
                  <a:srgbClr val="518932"/>
                </a:solidFill>
                <a:latin typeface="Arial" panose="020B0604020202020204" pitchFamily="34" charset="0"/>
                <a:cs typeface="Arial" panose="020B0604020202020204" pitchFamily="34" charset="0"/>
              </a:rPr>
              <a:t>agriculture</a:t>
            </a:r>
            <a:br>
              <a:rPr lang="en-US" dirty="0"/>
            </a:br>
            <a:endParaRPr lang="fr-FR" dirty="0"/>
          </a:p>
        </p:txBody>
      </p:sp>
      <p:pic>
        <p:nvPicPr>
          <p:cNvPr id="3" name="Image 4">
            <a:extLst>
              <a:ext uri="{FF2B5EF4-FFF2-40B4-BE49-F238E27FC236}">
                <a16:creationId xmlns:a16="http://schemas.microsoft.com/office/drawing/2014/main" id="{EEEADE6D-3A96-3276-7815-3B7629BF4DD5}"/>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3963330A-411E-076A-133A-E74FEB11A960}"/>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3075370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495600" y="547943"/>
            <a:ext cx="8911687" cy="1280890"/>
          </a:xfrm>
        </p:spPr>
        <p:txBody>
          <a:bodyPr>
            <a:normAutofit fontScale="90000"/>
          </a:bodyPr>
          <a:lstStyle/>
          <a:p>
            <a:r>
              <a:rPr lang="en-US" dirty="0">
                <a:latin typeface="Arial" panose="020B0604020202020204" pitchFamily="34" charset="0"/>
                <a:cs typeface="Arial" panose="020B0604020202020204" pitchFamily="34" charset="0"/>
              </a:rPr>
              <a:t>GHS is the international system recognized by UN organizations working in agriculture</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589212" y="2102883"/>
            <a:ext cx="8915400" cy="1614682"/>
          </a:xfrm>
        </p:spPr>
        <p:txBody>
          <a:bodyPr>
            <a:normAutofit/>
          </a:bodyPr>
          <a:lstStyle/>
          <a:p>
            <a:pPr marL="0" indent="0">
              <a:buNone/>
            </a:pPr>
            <a:r>
              <a:rPr lang="en-US" sz="2000" dirty="0">
                <a:latin typeface="Arial" panose="020B0604020202020204" pitchFamily="34" charset="0"/>
                <a:cs typeface="Arial" panose="020B0604020202020204" pitchFamily="34" charset="0"/>
              </a:rPr>
              <a:t>The GHS has been integrated and recommended by many UN organizations active in the agriculture sector: the Food and Agriculture Organization of the United Nations, the World Health Organization and the International </a:t>
            </a:r>
            <a:r>
              <a:rPr lang="en-US" sz="2000" dirty="0" err="1">
                <a:latin typeface="Arial" panose="020B0604020202020204" pitchFamily="34" charset="0"/>
                <a:cs typeface="Arial" panose="020B0604020202020204" pitchFamily="34" charset="0"/>
              </a:rPr>
              <a:t>Labour</a:t>
            </a:r>
            <a:r>
              <a:rPr lang="en-US" sz="2000" dirty="0">
                <a:latin typeface="Arial" panose="020B0604020202020204" pitchFamily="34" charset="0"/>
                <a:cs typeface="Arial" panose="020B0604020202020204" pitchFamily="34" charset="0"/>
              </a:rPr>
              <a:t> Organization</a:t>
            </a:r>
          </a:p>
        </p:txBody>
      </p:sp>
      <p:pic>
        <p:nvPicPr>
          <p:cNvPr id="5" name="Image 4">
            <a:extLst>
              <a:ext uri="{FF2B5EF4-FFF2-40B4-BE49-F238E27FC236}">
                <a16:creationId xmlns:a16="http://schemas.microsoft.com/office/drawing/2014/main" id="{B42B0453-CBE0-6743-99EC-19D0D2D49149}"/>
              </a:ext>
            </a:extLst>
          </p:cNvPr>
          <p:cNvPicPr>
            <a:picLocks noChangeAspect="1"/>
          </p:cNvPicPr>
          <p:nvPr/>
        </p:nvPicPr>
        <p:blipFill>
          <a:blip r:embed="rId2"/>
          <a:stretch>
            <a:fillRect/>
          </a:stretch>
        </p:blipFill>
        <p:spPr>
          <a:xfrm>
            <a:off x="2351584" y="3991615"/>
            <a:ext cx="1756156" cy="1756156"/>
          </a:xfrm>
          <a:prstGeom prst="rect">
            <a:avLst/>
          </a:prstGeom>
        </p:spPr>
      </p:pic>
      <p:pic>
        <p:nvPicPr>
          <p:cNvPr id="14" name="Image 13">
            <a:extLst>
              <a:ext uri="{FF2B5EF4-FFF2-40B4-BE49-F238E27FC236}">
                <a16:creationId xmlns:a16="http://schemas.microsoft.com/office/drawing/2014/main" id="{40A62758-09BB-0615-50A8-DA723EA4755A}"/>
              </a:ext>
            </a:extLst>
          </p:cNvPr>
          <p:cNvPicPr>
            <a:picLocks noChangeAspect="1"/>
          </p:cNvPicPr>
          <p:nvPr/>
        </p:nvPicPr>
        <p:blipFill>
          <a:blip r:embed="rId3"/>
          <a:stretch>
            <a:fillRect/>
          </a:stretch>
        </p:blipFill>
        <p:spPr>
          <a:xfrm>
            <a:off x="8472264" y="3717565"/>
            <a:ext cx="3260738" cy="2304255"/>
          </a:xfrm>
          <a:prstGeom prst="rect">
            <a:avLst/>
          </a:prstGeom>
        </p:spPr>
      </p:pic>
      <p:pic>
        <p:nvPicPr>
          <p:cNvPr id="16" name="Image 15">
            <a:extLst>
              <a:ext uri="{FF2B5EF4-FFF2-40B4-BE49-F238E27FC236}">
                <a16:creationId xmlns:a16="http://schemas.microsoft.com/office/drawing/2014/main" id="{4BEA2968-8672-DA64-CF91-45C537F92C72}"/>
              </a:ext>
            </a:extLst>
          </p:cNvPr>
          <p:cNvPicPr>
            <a:picLocks noChangeAspect="1"/>
          </p:cNvPicPr>
          <p:nvPr/>
        </p:nvPicPr>
        <p:blipFill rotWithShape="1">
          <a:blip r:embed="rId4"/>
          <a:srcRect t="29909" b="22261"/>
          <a:stretch/>
        </p:blipFill>
        <p:spPr>
          <a:xfrm>
            <a:off x="4151856" y="4077072"/>
            <a:ext cx="4889891" cy="1670699"/>
          </a:xfrm>
          <a:prstGeom prst="rect">
            <a:avLst/>
          </a:prstGeom>
        </p:spPr>
      </p:pic>
      <p:pic>
        <p:nvPicPr>
          <p:cNvPr id="4" name="Image 4">
            <a:extLst>
              <a:ext uri="{FF2B5EF4-FFF2-40B4-BE49-F238E27FC236}">
                <a16:creationId xmlns:a16="http://schemas.microsoft.com/office/drawing/2014/main" id="{305A6039-9020-0AA1-E835-DCC4BC5951D5}"/>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E6838366-B9FB-3A23-85F1-ECD3AFF054F9}"/>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790139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Rectángulo 13">
            <a:extLst>
              <a:ext uri="{FF2B5EF4-FFF2-40B4-BE49-F238E27FC236}">
                <a16:creationId xmlns:a16="http://schemas.microsoft.com/office/drawing/2014/main" id="{D00BB075-5BC6-3ED0-D0FA-872BCC444494}"/>
              </a:ext>
            </a:extLst>
          </p:cNvPr>
          <p:cNvSpPr/>
          <p:nvPr/>
        </p:nvSpPr>
        <p:spPr>
          <a:xfrm>
            <a:off x="2574208" y="692696"/>
            <a:ext cx="929504" cy="432048"/>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FAB1A8A0-BC68-0524-165B-118517AAC572}"/>
              </a:ext>
            </a:extLst>
          </p:cNvPr>
          <p:cNvSpPr>
            <a:spLocks noGrp="1"/>
          </p:cNvSpPr>
          <p:nvPr>
            <p:ph type="title"/>
          </p:nvPr>
        </p:nvSpPr>
        <p:spPr>
          <a:xfrm>
            <a:off x="2574207" y="640748"/>
            <a:ext cx="8911687" cy="1428768"/>
          </a:xfrm>
        </p:spPr>
        <p:txBody>
          <a:bodyPr>
            <a:normAutofit/>
          </a:bodyPr>
          <a:lstStyle/>
          <a:p>
            <a:pPr>
              <a:spcBef>
                <a:spcPts val="1800"/>
              </a:spcBef>
            </a:pPr>
            <a:r>
              <a:rPr lang="fr-FR" sz="2800" b="1" dirty="0">
                <a:solidFill>
                  <a:schemeClr val="bg1"/>
                </a:solidFill>
                <a:latin typeface="Arial" panose="020B0604020202020204" pitchFamily="34" charset="0"/>
                <a:cs typeface="Arial" panose="020B0604020202020204" pitchFamily="34" charset="0"/>
              </a:rPr>
              <a:t>GHS</a:t>
            </a:r>
            <a:r>
              <a:rPr lang="fr-FR" sz="2800" dirty="0">
                <a:latin typeface="Arial" panose="020B0604020202020204" pitchFamily="34" charset="0"/>
                <a:cs typeface="Arial" panose="020B0604020202020204" pitchFamily="34" charset="0"/>
              </a:rPr>
              <a:t> and </a:t>
            </a:r>
            <a:r>
              <a:rPr lang="fr-FR" sz="2800" b="1" dirty="0">
                <a:solidFill>
                  <a:srgbClr val="518932"/>
                </a:solidFill>
                <a:latin typeface="Arial" panose="020B0604020202020204" pitchFamily="34" charset="0"/>
                <a:cs typeface="Arial" panose="020B0604020202020204" pitchFamily="34" charset="0"/>
              </a:rPr>
              <a:t>agriculture</a:t>
            </a:r>
            <a:br>
              <a:rPr lang="fr-FR"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Part 1 – Importance and implementation</a:t>
            </a:r>
            <a:br>
              <a:rPr lang="en-US" sz="2800" dirty="0">
                <a:latin typeface="Arial" panose="020B0604020202020204" pitchFamily="34" charset="0"/>
                <a:cs typeface="Arial" panose="020B0604020202020204" pitchFamily="34" charset="0"/>
              </a:rPr>
            </a:br>
            <a:r>
              <a:rPr lang="en-US" sz="2800" dirty="0">
                <a:latin typeface="Arial" panose="020B0604020202020204" pitchFamily="34" charset="0"/>
                <a:cs typeface="Arial" panose="020B0604020202020204" pitchFamily="34" charset="0"/>
              </a:rPr>
              <a:t>of the GHS in the agricultural sector</a:t>
            </a:r>
            <a:endParaRPr lang="fr-FR" sz="2800" dirty="0">
              <a:latin typeface="Arial" panose="020B0604020202020204" pitchFamily="34" charset="0"/>
              <a:cs typeface="Arial" panose="020B0604020202020204" pitchFamily="34" charset="0"/>
            </a:endParaRPr>
          </a:p>
        </p:txBody>
      </p:sp>
      <p:graphicFrame>
        <p:nvGraphicFramePr>
          <p:cNvPr id="19" name="Espace réservé du contenu 2">
            <a:extLst>
              <a:ext uri="{FF2B5EF4-FFF2-40B4-BE49-F238E27FC236}">
                <a16:creationId xmlns:a16="http://schemas.microsoft.com/office/drawing/2014/main" id="{C837B7ED-0D4E-CBE7-1CBF-B42A6EBA015E}"/>
              </a:ext>
            </a:extLst>
          </p:cNvPr>
          <p:cNvGraphicFramePr>
            <a:graphicFrameLocks noGrp="1"/>
          </p:cNvGraphicFramePr>
          <p:nvPr>
            <p:ph idx="1"/>
            <p:extLst>
              <p:ext uri="{D42A27DB-BD31-4B8C-83A1-F6EECF244321}">
                <p14:modId xmlns:p14="http://schemas.microsoft.com/office/powerpoint/2010/main" val="1574223621"/>
              </p:ext>
            </p:extLst>
          </p:nvPr>
        </p:nvGraphicFramePr>
        <p:xfrm>
          <a:off x="2574208" y="3429000"/>
          <a:ext cx="8915400" cy="256563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e 3">
            <a:extLst>
              <a:ext uri="{FF2B5EF4-FFF2-40B4-BE49-F238E27FC236}">
                <a16:creationId xmlns:a16="http://schemas.microsoft.com/office/drawing/2014/main" id="{7CC5D41B-06B8-1DA9-CFF9-C72C69D205DA}"/>
              </a:ext>
            </a:extLst>
          </p:cNvPr>
          <p:cNvGrpSpPr>
            <a:grpSpLocks noChangeAspect="1"/>
          </p:cNvGrpSpPr>
          <p:nvPr/>
        </p:nvGrpSpPr>
        <p:grpSpPr>
          <a:xfrm>
            <a:off x="9415274" y="692696"/>
            <a:ext cx="2078047" cy="2089573"/>
            <a:chOff x="380549" y="1412776"/>
            <a:chExt cx="4354068" cy="4378219"/>
          </a:xfrm>
        </p:grpSpPr>
        <p:pic>
          <p:nvPicPr>
            <p:cNvPr id="5" name="Picture 48" descr="explos">
              <a:extLst>
                <a:ext uri="{FF2B5EF4-FFF2-40B4-BE49-F238E27FC236}">
                  <a16:creationId xmlns:a16="http://schemas.microsoft.com/office/drawing/2014/main" id="{E7501673-B1CC-FEAD-45A3-CA8E0153839A}"/>
                </a:ext>
              </a:extLst>
            </p:cNvPr>
            <p:cNvPicPr>
              <a:picLocks noChangeAspect="1" noChangeArrowheads="1"/>
            </p:cNvPicPr>
            <p:nvPr/>
          </p:nvPicPr>
          <p:blipFill>
            <a:blip r:embed="rId8"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DF96A53C-7E81-64E0-A472-7BAF48EAA01A}"/>
                </a:ext>
              </a:extLst>
            </p:cNvPr>
            <p:cNvPicPr>
              <a:picLocks noChangeAspect="1" noChangeArrowheads="1"/>
            </p:cNvPicPr>
            <p:nvPr/>
          </p:nvPicPr>
          <p:blipFill>
            <a:blip r:embed="rId9"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D055F2A5-54B0-7566-FD98-FCFFD672BD55}"/>
                </a:ext>
              </a:extLst>
            </p:cNvPr>
            <p:cNvPicPr>
              <a:picLocks noChangeAspect="1" noChangeArrowheads="1"/>
            </p:cNvPicPr>
            <p:nvPr/>
          </p:nvPicPr>
          <p:blipFill>
            <a:blip r:embed="rId10"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735C7286-6F9C-29AB-381F-62C5074C9099}"/>
                </a:ext>
              </a:extLst>
            </p:cNvPr>
            <p:cNvPicPr>
              <a:picLocks noChangeAspect="1" noChangeArrowheads="1"/>
            </p:cNvPicPr>
            <p:nvPr/>
          </p:nvPicPr>
          <p:blipFill>
            <a:blip r:embed="rId11"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8F97A1BC-B864-EA95-0B31-055DEB494464}"/>
                </a:ext>
              </a:extLst>
            </p:cNvPr>
            <p:cNvPicPr>
              <a:picLocks noChangeAspect="1" noChangeArrowheads="1"/>
            </p:cNvPicPr>
            <p:nvPr/>
          </p:nvPicPr>
          <p:blipFill>
            <a:blip r:embed="rId12"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AAE956F7-69D7-C201-75BD-F1508B00BA61}"/>
                </a:ext>
              </a:extLst>
            </p:cNvPr>
            <p:cNvPicPr>
              <a:picLocks noChangeAspect="1" noChangeArrowheads="1"/>
            </p:cNvPicPr>
            <p:nvPr/>
          </p:nvPicPr>
          <p:blipFill>
            <a:blip r:embed="rId13"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CF084A50-D19E-6A6A-7E00-79EEA1121B2B}"/>
                </a:ext>
              </a:extLst>
            </p:cNvPr>
            <p:cNvPicPr>
              <a:picLocks noChangeAspect="1" noChangeArrowheads="1"/>
            </p:cNvPicPr>
            <p:nvPr/>
          </p:nvPicPr>
          <p:blipFill>
            <a:blip r:embed="rId14"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B0CBCC17-0E92-2C35-12A1-1BFBB151DD03}"/>
                </a:ext>
              </a:extLst>
            </p:cNvPr>
            <p:cNvPicPr>
              <a:picLocks noChangeAspect="1" noChangeArrowheads="1"/>
            </p:cNvPicPr>
            <p:nvPr/>
          </p:nvPicPr>
          <p:blipFill>
            <a:blip r:embed="rId15"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52BE3519-E464-0B9E-56E2-F69ABCAC61AE}"/>
                </a:ext>
              </a:extLst>
            </p:cNvPr>
            <p:cNvPicPr>
              <a:picLocks noChangeAspect="1" noChangeArrowheads="1"/>
            </p:cNvPicPr>
            <p:nvPr/>
          </p:nvPicPr>
          <p:blipFill>
            <a:blip r:embed="rId16" cstate="print"/>
            <a:srcRect/>
            <a:stretch>
              <a:fillRect/>
            </a:stretch>
          </p:blipFill>
          <p:spPr bwMode="auto">
            <a:xfrm>
              <a:off x="1842140" y="4350995"/>
              <a:ext cx="1440000" cy="1440000"/>
            </a:xfrm>
            <a:prstGeom prst="rect">
              <a:avLst/>
            </a:prstGeom>
            <a:noFill/>
          </p:spPr>
        </p:pic>
      </p:grpSp>
      <p:sp>
        <p:nvSpPr>
          <p:cNvPr id="14" name="Titre 1">
            <a:extLst>
              <a:ext uri="{FF2B5EF4-FFF2-40B4-BE49-F238E27FC236}">
                <a16:creationId xmlns:a16="http://schemas.microsoft.com/office/drawing/2014/main" id="{F0825D99-C37E-3BC7-B96F-D94F9C491BA9}"/>
              </a:ext>
            </a:extLst>
          </p:cNvPr>
          <p:cNvSpPr txBox="1">
            <a:spLocks/>
          </p:cNvSpPr>
          <p:nvPr/>
        </p:nvSpPr>
        <p:spPr>
          <a:xfrm>
            <a:off x="2574208" y="2447703"/>
            <a:ext cx="8911687" cy="687263"/>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1800"/>
              </a:spcBef>
            </a:pPr>
            <a:r>
              <a:rPr lang="fr-FR" sz="3200" b="1" dirty="0" err="1">
                <a:latin typeface="Arial" panose="020B0604020202020204" pitchFamily="34" charset="0"/>
                <a:cs typeface="Arial" panose="020B0604020202020204" pitchFamily="34" charset="0"/>
              </a:rPr>
              <a:t>Overview</a:t>
            </a:r>
            <a:endParaRPr lang="fr-FR" sz="3200" b="1" dirty="0">
              <a:latin typeface="Arial" panose="020B0604020202020204" pitchFamily="34" charset="0"/>
              <a:cs typeface="Arial" panose="020B0604020202020204" pitchFamily="34" charset="0"/>
            </a:endParaRPr>
          </a:p>
        </p:txBody>
      </p:sp>
      <p:pic>
        <p:nvPicPr>
          <p:cNvPr id="17" name="Imagen 13">
            <a:extLst>
              <a:ext uri="{FF2B5EF4-FFF2-40B4-BE49-F238E27FC236}">
                <a16:creationId xmlns:a16="http://schemas.microsoft.com/office/drawing/2014/main" id="{B1D8A50F-F670-160D-F484-752E77A4A4A7}"/>
              </a:ext>
            </a:extLst>
          </p:cNvPr>
          <p:cNvPicPr>
            <a:picLocks noChangeAspect="1"/>
          </p:cNvPicPr>
          <p:nvPr/>
        </p:nvPicPr>
        <p:blipFill rotWithShape="1">
          <a:blip r:embed="rId17">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pic>
        <p:nvPicPr>
          <p:cNvPr id="18" name="Image 4">
            <a:extLst>
              <a:ext uri="{FF2B5EF4-FFF2-40B4-BE49-F238E27FC236}">
                <a16:creationId xmlns:a16="http://schemas.microsoft.com/office/drawing/2014/main" id="{544C2476-EF85-C255-81F6-F7E9D5AB151E}"/>
              </a:ext>
            </a:extLst>
          </p:cNvPr>
          <p:cNvPicPr>
            <a:picLocks noGrp="1" noRot="1" noChangeAspect="1" noMove="1" noResize="1" noEditPoints="1" noAdjustHandles="1" noChangeArrowheads="1" noChangeShapeType="1" noCrop="1"/>
          </p:cNvPicPr>
          <p:nvPr/>
        </p:nvPicPr>
        <p:blipFill>
          <a:blip r:embed="rId18"/>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195674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FAO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International Code of Conduct on Pesticide Management</a:t>
            </a:r>
          </a:p>
        </p:txBody>
      </p:sp>
      <p:sp>
        <p:nvSpPr>
          <p:cNvPr id="5" name="ZoneTexte 4">
            <a:extLst>
              <a:ext uri="{FF2B5EF4-FFF2-40B4-BE49-F238E27FC236}">
                <a16:creationId xmlns:a16="http://schemas.microsoft.com/office/drawing/2014/main" id="{43A6A4B4-75BE-1A71-3DAD-6E791635B77E}"/>
              </a:ext>
            </a:extLst>
          </p:cNvPr>
          <p:cNvSpPr txBox="1"/>
          <p:nvPr/>
        </p:nvSpPr>
        <p:spPr>
          <a:xfrm>
            <a:off x="2241545" y="5430052"/>
            <a:ext cx="242295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Updated in 2014</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664500" y="2204864"/>
            <a:ext cx="7192140" cy="3395801"/>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GB" dirty="0">
                <a:solidFill>
                  <a:schemeClr val="tx1">
                    <a:lumMod val="75000"/>
                    <a:lumOff val="25000"/>
                  </a:schemeClr>
                </a:solidFill>
                <a:latin typeface="Arial" panose="020B0604020202020204" pitchFamily="34" charset="0"/>
                <a:cs typeface="Arial" panose="020B0604020202020204" pitchFamily="34" charset="0"/>
              </a:rPr>
              <a:t>includes several provisions (Articles 3, 4, 5, 7, 8 and 10) related to labelling and to GHS, listing the responsibilities and standards of conduct of both governments and pesticide industry.</a:t>
            </a:r>
          </a:p>
          <a:p>
            <a:pPr marL="342900" indent="-342900">
              <a:spcBef>
                <a:spcPts val="1000"/>
              </a:spcBef>
              <a:buClr>
                <a:schemeClr val="accent1"/>
              </a:buClr>
              <a:buFont typeface="Wingdings 3" charset="2"/>
              <a:buChar char=""/>
            </a:pPr>
            <a:r>
              <a:rPr lang="en-US" i="1" dirty="0">
                <a:solidFill>
                  <a:schemeClr val="accent1"/>
                </a:solidFill>
                <a:latin typeface="Arial" panose="020B0604020202020204" pitchFamily="34" charset="0"/>
                <a:cs typeface="Arial" panose="020B0604020202020204" pitchFamily="34" charset="0"/>
              </a:rPr>
              <a:t>“All pesticide containers should be clearly labelled in line with relevant regulations or </a:t>
            </a:r>
            <a:r>
              <a:rPr lang="en-US" b="1" i="1" dirty="0">
                <a:solidFill>
                  <a:schemeClr val="accent1"/>
                </a:solidFill>
                <a:latin typeface="Arial" panose="020B0604020202020204" pitchFamily="34" charset="0"/>
                <a:cs typeface="Arial" panose="020B0604020202020204" pitchFamily="34" charset="0"/>
              </a:rPr>
              <a:t>GHS</a:t>
            </a:r>
            <a:r>
              <a:rPr lang="en-US" i="1" dirty="0">
                <a:solidFill>
                  <a:schemeClr val="accent1"/>
                </a:solidFill>
                <a:latin typeface="Arial" panose="020B0604020202020204" pitchFamily="34" charset="0"/>
                <a:cs typeface="Arial" panose="020B0604020202020204" pitchFamily="34" charset="0"/>
              </a:rPr>
              <a:t> and/or FAO/WHO guidelines on good labelling practice for pesticides</a:t>
            </a:r>
            <a:r>
              <a:rPr lang="en-US" dirty="0">
                <a:solidFill>
                  <a:schemeClr val="accent1"/>
                </a:solidFill>
                <a:latin typeface="Arial" panose="020B0604020202020204" pitchFamily="34" charset="0"/>
                <a:cs typeface="Arial" panose="020B0604020202020204" pitchFamily="34" charset="0"/>
              </a:rPr>
              <a:t>”</a:t>
            </a:r>
            <a:br>
              <a:rPr lang="en-US" dirty="0">
                <a:solidFill>
                  <a:schemeClr val="accent1"/>
                </a:solidFill>
                <a:latin typeface="Arial" panose="020B0604020202020204" pitchFamily="34" charset="0"/>
                <a:cs typeface="Arial" panose="020B0604020202020204" pitchFamily="34" charset="0"/>
              </a:rPr>
            </a:br>
            <a:r>
              <a:rPr lang="en-US" dirty="0">
                <a:solidFill>
                  <a:schemeClr val="tx1">
                    <a:lumMod val="75000"/>
                    <a:lumOff val="25000"/>
                  </a:schemeClr>
                </a:solidFill>
                <a:latin typeface="Arial" panose="020B0604020202020204" pitchFamily="34" charset="0"/>
                <a:cs typeface="Arial" panose="020B0604020202020204" pitchFamily="34" charset="0"/>
              </a:rPr>
              <a:t>(Article 10.1)</a:t>
            </a:r>
          </a:p>
          <a:p>
            <a:pPr marL="342900" indent="-342900">
              <a:spcBef>
                <a:spcPts val="1000"/>
              </a:spcBef>
              <a:buClr>
                <a:schemeClr val="accent1"/>
              </a:buClr>
              <a:buFont typeface="Wingdings 3" charset="2"/>
              <a:buChar char=""/>
            </a:pPr>
            <a:r>
              <a:rPr lang="en-GB" i="1" dirty="0">
                <a:solidFill>
                  <a:schemeClr val="accent1"/>
                </a:solidFill>
                <a:latin typeface="Arial" panose="020B0604020202020204" pitchFamily="34" charset="0"/>
                <a:cs typeface="Arial" panose="020B0604020202020204" pitchFamily="34" charset="0"/>
              </a:rPr>
              <a:t>“Pesticide industry should take all necessary steps to ensure that pesticides traded internationally conform at least to principles embodied in </a:t>
            </a:r>
            <a:r>
              <a:rPr lang="en-GB" b="1" i="1" dirty="0">
                <a:solidFill>
                  <a:schemeClr val="accent1"/>
                </a:solidFill>
                <a:latin typeface="Arial" panose="020B0604020202020204" pitchFamily="34" charset="0"/>
                <a:cs typeface="Arial" panose="020B0604020202020204" pitchFamily="34" charset="0"/>
              </a:rPr>
              <a:t>GHS</a:t>
            </a:r>
            <a:r>
              <a:rPr lang="en-GB" i="1" dirty="0">
                <a:solidFill>
                  <a:schemeClr val="accent1"/>
                </a:solidFill>
                <a:latin typeface="Arial" panose="020B0604020202020204" pitchFamily="34" charset="0"/>
                <a:cs typeface="Arial" panose="020B0604020202020204" pitchFamily="34" charset="0"/>
              </a:rPr>
              <a:t> and relevant FAO, and/or WHO guidelines on classification and labelling” </a:t>
            </a:r>
            <a:r>
              <a:rPr lang="en-GB" i="1" dirty="0">
                <a:latin typeface="Arial" panose="020B0604020202020204" pitchFamily="34" charset="0"/>
                <a:cs typeface="Arial" panose="020B0604020202020204" pitchFamily="34" charset="0"/>
              </a:rPr>
              <a:t>(Article 8.2.1.3)</a:t>
            </a:r>
            <a:endParaRPr lang="fr-FR" sz="1600" dirty="0">
              <a:latin typeface="Arial" panose="020B0604020202020204" pitchFamily="34" charset="0"/>
              <a:cs typeface="Arial" panose="020B0604020202020204" pitchFamily="34" charset="0"/>
            </a:endParaRPr>
          </a:p>
        </p:txBody>
      </p:sp>
      <p:pic>
        <p:nvPicPr>
          <p:cNvPr id="8" name="Image 7">
            <a:extLst>
              <a:ext uri="{FF2B5EF4-FFF2-40B4-BE49-F238E27FC236}">
                <a16:creationId xmlns:a16="http://schemas.microsoft.com/office/drawing/2014/main" id="{8B2A5083-67AE-4BD7-F07E-66AABCF53160}"/>
              </a:ext>
            </a:extLst>
          </p:cNvPr>
          <p:cNvPicPr>
            <a:picLocks noChangeAspect="1"/>
          </p:cNvPicPr>
          <p:nvPr/>
        </p:nvPicPr>
        <p:blipFill>
          <a:blip r:embed="rId3"/>
          <a:stretch>
            <a:fillRect/>
          </a:stretch>
        </p:blipFill>
        <p:spPr>
          <a:xfrm>
            <a:off x="2267778" y="2231864"/>
            <a:ext cx="2077290" cy="2936039"/>
          </a:xfrm>
          <a:prstGeom prst="rect">
            <a:avLst/>
          </a:prstGeom>
          <a:ln>
            <a:solidFill>
              <a:schemeClr val="accent1"/>
            </a:solidFill>
          </a:ln>
        </p:spPr>
      </p:pic>
      <p:pic>
        <p:nvPicPr>
          <p:cNvPr id="4" name="Image 4">
            <a:extLst>
              <a:ext uri="{FF2B5EF4-FFF2-40B4-BE49-F238E27FC236}">
                <a16:creationId xmlns:a16="http://schemas.microsoft.com/office/drawing/2014/main" id="{B602CFCB-36E8-6CE0-5FD6-9A1D71D861E5}"/>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24409CF8-48D4-D92C-F3E8-61916701FB98}"/>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922483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n 16">
            <a:extLst>
              <a:ext uri="{FF2B5EF4-FFF2-40B4-BE49-F238E27FC236}">
                <a16:creationId xmlns:a16="http://schemas.microsoft.com/office/drawing/2014/main" id="{8C521AC1-4DC8-6B1E-B575-DAA4FE96185A}"/>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6" name="ZoneTexte 5">
            <a:extLst>
              <a:ext uri="{FF2B5EF4-FFF2-40B4-BE49-F238E27FC236}">
                <a16:creationId xmlns:a16="http://schemas.microsoft.com/office/drawing/2014/main" id="{50A953C6-74FA-4CA8-51DC-0D03A4781BFE}"/>
              </a:ext>
            </a:extLst>
          </p:cNvPr>
          <p:cNvSpPr txBox="1"/>
          <p:nvPr/>
        </p:nvSpPr>
        <p:spPr>
          <a:xfrm>
            <a:off x="5013724" y="2204864"/>
            <a:ext cx="6698900" cy="3862596"/>
          </a:xfrm>
          <a:prstGeom prst="rect">
            <a:avLst/>
          </a:prstGeom>
          <a:noFill/>
        </p:spPr>
        <p:txBody>
          <a:bodyPr wrap="square" rtlCol="0">
            <a:spAutoFit/>
          </a:bodyPr>
          <a:lstStyle/>
          <a:p>
            <a:pPr>
              <a:spcAft>
                <a:spcPts val="1800"/>
              </a:spcAft>
              <a:buClr>
                <a:schemeClr val="accent1"/>
              </a:buClr>
            </a:pPr>
            <a:r>
              <a:rPr lang="en-US" sz="2000" dirty="0">
                <a:solidFill>
                  <a:schemeClr val="tx1">
                    <a:lumMod val="75000"/>
                    <a:lumOff val="25000"/>
                  </a:schemeClr>
                </a:solidFill>
                <a:latin typeface="Arial" panose="020B0604020202020204" pitchFamily="34" charset="0"/>
                <a:cs typeface="Arial" panose="020B0604020202020204" pitchFamily="34" charset="0"/>
              </a:rPr>
              <a:t>The Code is supported by a series of 40+ technical guidelines on various topics, primarily for the regulatory authorities in LMICs.</a:t>
            </a:r>
          </a:p>
          <a:p>
            <a:pPr>
              <a:spcBef>
                <a:spcPts val="1000"/>
              </a:spcBef>
              <a:buClr>
                <a:schemeClr val="accent1"/>
              </a:buClr>
            </a:pPr>
            <a:r>
              <a:rPr lang="en-US" sz="2000" dirty="0">
                <a:solidFill>
                  <a:schemeClr val="tx1">
                    <a:lumMod val="75000"/>
                    <a:lumOff val="25000"/>
                  </a:schemeClr>
                </a:solidFill>
                <a:latin typeface="Arial" panose="020B0604020202020204" pitchFamily="34" charset="0"/>
                <a:cs typeface="Arial" panose="020B0604020202020204" pitchFamily="34" charset="0"/>
              </a:rPr>
              <a:t>Most GHS-relevant guidelines are on:</a:t>
            </a: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Pesticide Labelling </a:t>
            </a:r>
            <a:r>
              <a:rPr lang="en-US" sz="2000" dirty="0">
                <a:solidFill>
                  <a:schemeClr val="tx1">
                    <a:lumMod val="75000"/>
                    <a:lumOff val="25000"/>
                  </a:schemeClr>
                </a:solidFill>
                <a:latin typeface="Arial" panose="020B0604020202020204" pitchFamily="34" charset="0"/>
                <a:cs typeface="Arial" panose="020B0604020202020204" pitchFamily="34" charset="0"/>
              </a:rPr>
              <a:t>(more in Part 2)</a:t>
            </a: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Highly Hazardous Pesticides</a:t>
            </a:r>
            <a:r>
              <a:rPr lang="en-US" sz="2000" dirty="0">
                <a:solidFill>
                  <a:schemeClr val="tx1">
                    <a:lumMod val="75000"/>
                    <a:lumOff val="25000"/>
                  </a:schemeClr>
                </a:solidFill>
                <a:latin typeface="Arial" panose="020B0604020202020204" pitchFamily="34" charset="0"/>
                <a:cs typeface="Arial" panose="020B0604020202020204" pitchFamily="34" charset="0"/>
              </a:rPr>
              <a:t> (more in section B.4)</a:t>
            </a: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Pesticide registration</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Legislation</a:t>
            </a:r>
            <a:r>
              <a:rPr lang="en-US" sz="2000" dirty="0">
                <a:solidFill>
                  <a:schemeClr val="tx1">
                    <a:lumMod val="75000"/>
                    <a:lumOff val="25000"/>
                  </a:schemeClr>
                </a:solidFill>
                <a:latin typeface="Arial" panose="020B0604020202020204" pitchFamily="34" charset="0"/>
                <a:cs typeface="Arial" panose="020B0604020202020204" pitchFamily="34" charset="0"/>
              </a:rPr>
              <a:t> (more in section C.2)</a:t>
            </a: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Data requirements</a:t>
            </a:r>
            <a:endParaRPr lang="en-US" sz="2000" dirty="0">
              <a:solidFill>
                <a:schemeClr val="tx1">
                  <a:lumMod val="75000"/>
                  <a:lumOff val="25000"/>
                </a:schemeClr>
              </a:solidFill>
              <a:latin typeface="Arial" panose="020B0604020202020204" pitchFamily="34" charset="0"/>
              <a:cs typeface="Arial" panose="020B0604020202020204" pitchFamily="34" charset="0"/>
            </a:endParaRPr>
          </a:p>
        </p:txBody>
      </p:sp>
      <p:pic>
        <p:nvPicPr>
          <p:cNvPr id="7" name="Shape 173">
            <a:extLst>
              <a:ext uri="{FF2B5EF4-FFF2-40B4-BE49-F238E27FC236}">
                <a16:creationId xmlns:a16="http://schemas.microsoft.com/office/drawing/2014/main" id="{97FD3BD8-FBC1-013E-7128-94071E27FFA5}"/>
              </a:ext>
            </a:extLst>
          </p:cNvPr>
          <p:cNvPicPr preferRelativeResize="0"/>
          <p:nvPr/>
        </p:nvPicPr>
        <p:blipFill rotWithShape="1">
          <a:blip r:embed="rId4">
            <a:alphaModFix/>
          </a:blip>
          <a:srcRect/>
          <a:stretch/>
        </p:blipFill>
        <p:spPr>
          <a:xfrm rot="19631234">
            <a:off x="724390" y="3116022"/>
            <a:ext cx="1428749" cy="2133599"/>
          </a:xfrm>
          <a:prstGeom prst="rect">
            <a:avLst/>
          </a:prstGeom>
          <a:noFill/>
          <a:ln>
            <a:noFill/>
          </a:ln>
        </p:spPr>
      </p:pic>
      <p:pic>
        <p:nvPicPr>
          <p:cNvPr id="9" name="Picture 16">
            <a:extLst>
              <a:ext uri="{FF2B5EF4-FFF2-40B4-BE49-F238E27FC236}">
                <a16:creationId xmlns:a16="http://schemas.microsoft.com/office/drawing/2014/main" id="{0085E822-91F4-10F3-EAE9-DF40B47FFD6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0387" t="16502" r="71404" b="6787"/>
          <a:stretch>
            <a:fillRect/>
          </a:stretch>
        </p:blipFill>
        <p:spPr bwMode="auto">
          <a:xfrm rot="21006995">
            <a:off x="1474801" y="2886383"/>
            <a:ext cx="1375311" cy="214048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Shape 172">
            <a:extLst>
              <a:ext uri="{FF2B5EF4-FFF2-40B4-BE49-F238E27FC236}">
                <a16:creationId xmlns:a16="http://schemas.microsoft.com/office/drawing/2014/main" id="{317E0E2B-55FB-5668-DFE5-309ED8D1FAFE}"/>
              </a:ext>
            </a:extLst>
          </p:cNvPr>
          <p:cNvPicPr preferRelativeResize="0"/>
          <p:nvPr/>
        </p:nvPicPr>
        <p:blipFill rotWithShape="1">
          <a:blip r:embed="rId6">
            <a:alphaModFix/>
          </a:blip>
          <a:srcRect/>
          <a:stretch/>
        </p:blipFill>
        <p:spPr>
          <a:xfrm rot="158960">
            <a:off x="2230678" y="2975133"/>
            <a:ext cx="1443647" cy="2015904"/>
          </a:xfrm>
          <a:prstGeom prst="rect">
            <a:avLst/>
          </a:prstGeom>
          <a:noFill/>
          <a:ln>
            <a:solidFill>
              <a:schemeClr val="tx2">
                <a:lumMod val="40000"/>
                <a:lumOff val="60000"/>
              </a:schemeClr>
            </a:solidFill>
          </a:ln>
        </p:spPr>
      </p:pic>
      <p:pic>
        <p:nvPicPr>
          <p:cNvPr id="11" name="Image 10">
            <a:extLst>
              <a:ext uri="{FF2B5EF4-FFF2-40B4-BE49-F238E27FC236}">
                <a16:creationId xmlns:a16="http://schemas.microsoft.com/office/drawing/2014/main" id="{FC1DCE28-1AF9-FB9A-92FF-BE5DD9A8C0A6}"/>
              </a:ext>
            </a:extLst>
          </p:cNvPr>
          <p:cNvPicPr>
            <a:picLocks noChangeAspect="1"/>
          </p:cNvPicPr>
          <p:nvPr/>
        </p:nvPicPr>
        <p:blipFill>
          <a:blip r:embed="rId7"/>
          <a:stretch>
            <a:fillRect/>
          </a:stretch>
        </p:blipFill>
        <p:spPr>
          <a:xfrm rot="1738021">
            <a:off x="2778421" y="3298132"/>
            <a:ext cx="1444768" cy="2080358"/>
          </a:xfrm>
          <a:prstGeom prst="rect">
            <a:avLst/>
          </a:prstGeom>
          <a:ln>
            <a:solidFill>
              <a:schemeClr val="accent1"/>
            </a:solidFill>
          </a:ln>
        </p:spPr>
      </p:pic>
      <p:sp>
        <p:nvSpPr>
          <p:cNvPr id="16" name="Titre 1">
            <a:extLst>
              <a:ext uri="{FF2B5EF4-FFF2-40B4-BE49-F238E27FC236}">
                <a16:creationId xmlns:a16="http://schemas.microsoft.com/office/drawing/2014/main" id="{62D3C107-B6E5-487B-8A14-8A28E4242913}"/>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FAO and the GHS</a:t>
            </a:r>
          </a:p>
        </p:txBody>
      </p:sp>
      <p:sp>
        <p:nvSpPr>
          <p:cNvPr id="17" name="Espace réservé du contenu 2">
            <a:extLst>
              <a:ext uri="{FF2B5EF4-FFF2-40B4-BE49-F238E27FC236}">
                <a16:creationId xmlns:a16="http://schemas.microsoft.com/office/drawing/2014/main" id="{A68FF235-6D05-DAFB-5622-C4A9119BFFC2}"/>
              </a:ext>
            </a:extLst>
          </p:cNvPr>
          <p:cNvSpPr txBox="1">
            <a:spLocks/>
          </p:cNvSpPr>
          <p:nvPr/>
        </p:nvSpPr>
        <p:spPr>
          <a:xfrm>
            <a:off x="2207568" y="1427948"/>
            <a:ext cx="8915400" cy="46867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2000" b="1" dirty="0">
                <a:latin typeface="Arial" panose="020B0604020202020204" pitchFamily="34" charset="0"/>
                <a:cs typeface="Arial" panose="020B0604020202020204" pitchFamily="34" charset="0"/>
              </a:rPr>
              <a:t>International Code of Conduct on Pesticide Management</a:t>
            </a:r>
          </a:p>
        </p:txBody>
      </p:sp>
      <p:pic>
        <p:nvPicPr>
          <p:cNvPr id="2" name="Image 4">
            <a:extLst>
              <a:ext uri="{FF2B5EF4-FFF2-40B4-BE49-F238E27FC236}">
                <a16:creationId xmlns:a16="http://schemas.microsoft.com/office/drawing/2014/main" id="{C68CAF94-5C77-15D3-EFDF-7F4B756DC4F9}"/>
              </a:ext>
            </a:extLst>
          </p:cNvPr>
          <p:cNvPicPr>
            <a:picLocks noChangeAspect="1"/>
          </p:cNvPicPr>
          <p:nvPr/>
        </p:nvPicPr>
        <p:blipFill>
          <a:blip r:embed="rId8"/>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2762715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063552" y="1380935"/>
            <a:ext cx="8915400" cy="430962"/>
          </a:xfrm>
        </p:spPr>
        <p:txBody>
          <a:bodyPr>
            <a:normAutofit/>
          </a:bodyPr>
          <a:lstStyle/>
          <a:p>
            <a:r>
              <a:rPr lang="en-US" sz="2000" b="1" dirty="0">
                <a:latin typeface="Arial" panose="020B0604020202020204" pitchFamily="34" charset="0"/>
                <a:cs typeface="Arial" panose="020B0604020202020204" pitchFamily="34" charset="0"/>
              </a:rPr>
              <a:t>Guidance on Good Labelling Practice for Pesticides</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457324" y="2004796"/>
            <a:ext cx="7327307" cy="3426579"/>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The FAO/WHO guidance recommends that GHS should be the only classification scheme used for labelling health hazards of pesticides.</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It incorporates the main elements of the GHS and provides advice on applying the provisions of the GHS to pesticide labelling</a:t>
            </a:r>
          </a:p>
          <a:p>
            <a:pPr marL="342900" indent="-342900">
              <a:spcBef>
                <a:spcPts val="1000"/>
              </a:spcBef>
              <a:buClr>
                <a:schemeClr val="accent1"/>
              </a:buClr>
              <a:buFont typeface="Wingdings 3" charset="2"/>
              <a:buChar char=""/>
            </a:pPr>
            <a:r>
              <a:rPr lang="en-GB" sz="2000" b="1" dirty="0">
                <a:solidFill>
                  <a:schemeClr val="tx1">
                    <a:lumMod val="75000"/>
                    <a:lumOff val="25000"/>
                  </a:schemeClr>
                </a:solidFill>
                <a:latin typeface="Arial" panose="020B0604020202020204" pitchFamily="34" charset="0"/>
                <a:cs typeface="Arial" panose="020B0604020202020204" pitchFamily="34" charset="0"/>
              </a:rPr>
              <a:t>Hazard colour bands </a:t>
            </a:r>
            <a:r>
              <a:rPr lang="en-GB" sz="2000" dirty="0">
                <a:solidFill>
                  <a:schemeClr val="tx1">
                    <a:lumMod val="75000"/>
                    <a:lumOff val="25000"/>
                  </a:schemeClr>
                </a:solidFill>
                <a:latin typeface="Arial" panose="020B0604020202020204" pitchFamily="34" charset="0"/>
                <a:cs typeface="Arial" panose="020B0604020202020204" pitchFamily="34" charset="0"/>
              </a:rPr>
              <a:t>could be added to pesticide labels to take into account both acute and severe chronic health hazards (carcinogenicity, mutagenicity and reproductive toxicity), using the GHS criteria</a:t>
            </a:r>
          </a:p>
        </p:txBody>
      </p:sp>
      <p:pic>
        <p:nvPicPr>
          <p:cNvPr id="7" name="Bildobjekt 9">
            <a:extLst>
              <a:ext uri="{FF2B5EF4-FFF2-40B4-BE49-F238E27FC236}">
                <a16:creationId xmlns:a16="http://schemas.microsoft.com/office/drawing/2014/main" id="{9813E241-D6C3-4CB3-D4CA-065783AD9F00}"/>
              </a:ext>
            </a:extLst>
          </p:cNvPr>
          <p:cNvPicPr>
            <a:picLocks noChangeAspect="1"/>
          </p:cNvPicPr>
          <p:nvPr/>
        </p:nvPicPr>
        <p:blipFill>
          <a:blip r:embed="rId3"/>
          <a:stretch>
            <a:fillRect/>
          </a:stretch>
        </p:blipFill>
        <p:spPr>
          <a:xfrm>
            <a:off x="2242583" y="2136449"/>
            <a:ext cx="2214741" cy="3128186"/>
          </a:xfrm>
          <a:prstGeom prst="rect">
            <a:avLst/>
          </a:prstGeom>
          <a:ln>
            <a:solidFill>
              <a:schemeClr val="accent1"/>
            </a:solidFill>
          </a:ln>
        </p:spPr>
      </p:pic>
      <p:sp>
        <p:nvSpPr>
          <p:cNvPr id="10" name="Titre 1">
            <a:extLst>
              <a:ext uri="{FF2B5EF4-FFF2-40B4-BE49-F238E27FC236}">
                <a16:creationId xmlns:a16="http://schemas.microsoft.com/office/drawing/2014/main" id="{947FA3AA-2896-9F48-C034-35419B7C895D}"/>
              </a:ext>
            </a:extLst>
          </p:cNvPr>
          <p:cNvSpPr>
            <a:spLocks noGrp="1"/>
          </p:cNvSpPr>
          <p:nvPr>
            <p:ph type="title"/>
          </p:nvPr>
        </p:nvSpPr>
        <p:spPr>
          <a:xfrm>
            <a:off x="2063552" y="661825"/>
            <a:ext cx="8911687" cy="578288"/>
          </a:xfrm>
        </p:spPr>
        <p:txBody>
          <a:bodyPr>
            <a:normAutofit fontScale="90000"/>
          </a:bodyPr>
          <a:lstStyle/>
          <a:p>
            <a:r>
              <a:rPr lang="fr-FR" dirty="0">
                <a:latin typeface="Arial" panose="020B0604020202020204" pitchFamily="34" charset="0"/>
                <a:cs typeface="Arial" panose="020B0604020202020204" pitchFamily="34" charset="0"/>
              </a:rPr>
              <a:t>FAO and the GHS</a:t>
            </a:r>
          </a:p>
        </p:txBody>
      </p:sp>
      <p:pic>
        <p:nvPicPr>
          <p:cNvPr id="12" name="Image 11">
            <a:extLst>
              <a:ext uri="{FF2B5EF4-FFF2-40B4-BE49-F238E27FC236}">
                <a16:creationId xmlns:a16="http://schemas.microsoft.com/office/drawing/2014/main" id="{D0EA8B93-49A7-73F1-5780-ADB7FDA151DD}"/>
              </a:ext>
            </a:extLst>
          </p:cNvPr>
          <p:cNvPicPr>
            <a:picLocks noChangeAspect="1"/>
          </p:cNvPicPr>
          <p:nvPr/>
        </p:nvPicPr>
        <p:blipFill>
          <a:blip r:embed="rId4"/>
          <a:stretch>
            <a:fillRect/>
          </a:stretch>
        </p:blipFill>
        <p:spPr>
          <a:xfrm>
            <a:off x="4812784" y="5477065"/>
            <a:ext cx="6768753" cy="530354"/>
          </a:xfrm>
          <a:prstGeom prst="rect">
            <a:avLst/>
          </a:prstGeom>
        </p:spPr>
      </p:pic>
      <p:sp>
        <p:nvSpPr>
          <p:cNvPr id="13" name="ZoneTexte 12">
            <a:extLst>
              <a:ext uri="{FF2B5EF4-FFF2-40B4-BE49-F238E27FC236}">
                <a16:creationId xmlns:a16="http://schemas.microsoft.com/office/drawing/2014/main" id="{3076E277-6434-7B76-FCE3-F1D82C103424}"/>
              </a:ext>
            </a:extLst>
          </p:cNvPr>
          <p:cNvSpPr txBox="1"/>
          <p:nvPr/>
        </p:nvSpPr>
        <p:spPr>
          <a:xfrm>
            <a:off x="2376901" y="5404521"/>
            <a:ext cx="2422955" cy="369332"/>
          </a:xfrm>
          <a:prstGeom prst="rect">
            <a:avLst/>
          </a:prstGeom>
          <a:noFill/>
        </p:spPr>
        <p:txBody>
          <a:bodyPr wrap="square" rtlCol="0">
            <a:spAutoFit/>
          </a:bodyPr>
          <a:lstStyle/>
          <a:p>
            <a:r>
              <a:rPr lang="fr-FR" dirty="0" err="1">
                <a:latin typeface="Arial" panose="020B0604020202020204" pitchFamily="34" charset="0"/>
                <a:cs typeface="Arial" panose="020B0604020202020204" pitchFamily="34" charset="0"/>
              </a:rPr>
              <a:t>Updated</a:t>
            </a:r>
            <a:r>
              <a:rPr lang="fr-FR" dirty="0">
                <a:latin typeface="Arial" panose="020B0604020202020204" pitchFamily="34" charset="0"/>
                <a:cs typeface="Arial" panose="020B0604020202020204" pitchFamily="34" charset="0"/>
              </a:rPr>
              <a:t> in 2022</a:t>
            </a:r>
          </a:p>
        </p:txBody>
      </p:sp>
      <p:sp>
        <p:nvSpPr>
          <p:cNvPr id="2" name="ZoneTexte 1">
            <a:extLst>
              <a:ext uri="{FF2B5EF4-FFF2-40B4-BE49-F238E27FC236}">
                <a16:creationId xmlns:a16="http://schemas.microsoft.com/office/drawing/2014/main" id="{C263DD6D-E4F1-FA78-AD24-2B85701DD47F}"/>
              </a:ext>
            </a:extLst>
          </p:cNvPr>
          <p:cNvSpPr txBox="1"/>
          <p:nvPr/>
        </p:nvSpPr>
        <p:spPr>
          <a:xfrm>
            <a:off x="2711624" y="6309320"/>
            <a:ext cx="6984776"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(More in Part 2 of this presentation, available separately)</a:t>
            </a:r>
            <a:endParaRPr lang="fr-FR"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BBAE9EC2-BAE7-CEF4-F06A-44042533D67F}"/>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664EE417-5630-E10B-1C9B-2ABF6C6F03E5}"/>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145363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WHO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WHO Recommended Classification of Pesticides by Hazard </a:t>
            </a:r>
          </a:p>
        </p:txBody>
      </p:sp>
      <p:pic>
        <p:nvPicPr>
          <p:cNvPr id="4" name="Image 3" descr="Une image contenant texte, équipement électronique, capture d’écran&#10;&#10;Description générée automatiquement">
            <a:extLst>
              <a:ext uri="{FF2B5EF4-FFF2-40B4-BE49-F238E27FC236}">
                <a16:creationId xmlns:a16="http://schemas.microsoft.com/office/drawing/2014/main" id="{0F33FE5C-63B3-21A9-2FE0-E363DD83C075}"/>
              </a:ext>
            </a:extLst>
          </p:cNvPr>
          <p:cNvPicPr>
            <a:picLocks noChangeAspect="1"/>
          </p:cNvPicPr>
          <p:nvPr/>
        </p:nvPicPr>
        <p:blipFill>
          <a:blip r:embed="rId3"/>
          <a:stretch>
            <a:fillRect/>
          </a:stretch>
        </p:blipFill>
        <p:spPr>
          <a:xfrm>
            <a:off x="2207568" y="2228458"/>
            <a:ext cx="1981200" cy="2990850"/>
          </a:xfrm>
          <a:prstGeom prst="rect">
            <a:avLst/>
          </a:prstGeom>
        </p:spPr>
      </p:pic>
      <p:sp>
        <p:nvSpPr>
          <p:cNvPr id="5" name="ZoneTexte 4">
            <a:extLst>
              <a:ext uri="{FF2B5EF4-FFF2-40B4-BE49-F238E27FC236}">
                <a16:creationId xmlns:a16="http://schemas.microsoft.com/office/drawing/2014/main" id="{43A6A4B4-75BE-1A71-3DAD-6E791635B77E}"/>
              </a:ext>
            </a:extLst>
          </p:cNvPr>
          <p:cNvSpPr txBox="1"/>
          <p:nvPr/>
        </p:nvSpPr>
        <p:spPr>
          <a:xfrm>
            <a:off x="2241545" y="5430052"/>
            <a:ext cx="242295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Updated </a:t>
            </a:r>
            <a:r>
              <a:rPr lang="fr-FR" dirty="0">
                <a:latin typeface="Arial" panose="020B0604020202020204" pitchFamily="34" charset="0"/>
                <a:cs typeface="Arial" panose="020B0604020202020204" pitchFamily="34" charset="0"/>
              </a:rPr>
              <a:t>in 2019</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664500" y="2204864"/>
            <a:ext cx="6621932" cy="3770263"/>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This classification lists pesticide active ingredients (“</a:t>
            </a:r>
            <a:r>
              <a:rPr lang="en-US" dirty="0" err="1">
                <a:solidFill>
                  <a:schemeClr val="tx1">
                    <a:lumMod val="75000"/>
                    <a:lumOff val="25000"/>
                  </a:schemeClr>
                </a:solidFill>
                <a:latin typeface="Arial" panose="020B0604020202020204" pitchFamily="34" charset="0"/>
                <a:cs typeface="Arial" panose="020B0604020202020204" pitchFamily="34" charset="0"/>
              </a:rPr>
              <a:t>a.i.</a:t>
            </a:r>
            <a:r>
              <a:rPr lang="en-US" dirty="0">
                <a:solidFill>
                  <a:schemeClr val="tx1">
                    <a:lumMod val="75000"/>
                    <a:lumOff val="25000"/>
                  </a:schemeClr>
                </a:solidFill>
                <a:latin typeface="Arial" panose="020B0604020202020204" pitchFamily="34" charset="0"/>
                <a:cs typeface="Arial" panose="020B0604020202020204" pitchFamily="34" charset="0"/>
              </a:rPr>
              <a:t>”) according to their acute oral and dermal toxicity (that is, the hazard resulting from single or multiple exposures over a relatively short period of time).</a:t>
            </a:r>
            <a:br>
              <a:rPr lang="en-US" dirty="0">
                <a:solidFill>
                  <a:schemeClr val="tx1">
                    <a:lumMod val="75000"/>
                    <a:lumOff val="25000"/>
                  </a:schemeClr>
                </a:solidFill>
                <a:latin typeface="Arial" panose="020B0604020202020204" pitchFamily="34" charset="0"/>
                <a:cs typeface="Arial" panose="020B0604020202020204" pitchFamily="34" charset="0"/>
              </a:rPr>
            </a:br>
            <a:r>
              <a:rPr lang="en-US" dirty="0">
                <a:solidFill>
                  <a:schemeClr val="tx1">
                    <a:lumMod val="75000"/>
                    <a:lumOff val="25000"/>
                  </a:schemeClr>
                </a:solidFill>
                <a:latin typeface="Arial" panose="020B0604020202020204" pitchFamily="34" charset="0"/>
                <a:cs typeface="Arial" panose="020B0604020202020204" pitchFamily="34" charset="0"/>
              </a:rPr>
              <a:t>For some pesticides, chronic toxicity has also been taken into account.</a:t>
            </a:r>
          </a:p>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From the 2009 revision</a:t>
            </a:r>
            <a:r>
              <a:rPr lang="en-US" b="1" dirty="0">
                <a:solidFill>
                  <a:schemeClr val="tx1">
                    <a:lumMod val="75000"/>
                    <a:lumOff val="25000"/>
                  </a:schemeClr>
                </a:solidFill>
                <a:latin typeface="Arial" panose="020B0604020202020204" pitchFamily="34" charset="0"/>
                <a:cs typeface="Arial" panose="020B0604020202020204" pitchFamily="34" charset="0"/>
              </a:rPr>
              <a:t>, the WHO classification system is aligned with the GHS</a:t>
            </a:r>
            <a:r>
              <a:rPr lang="en-US" dirty="0">
                <a:solidFill>
                  <a:schemeClr val="tx1">
                    <a:lumMod val="75000"/>
                    <a:lumOff val="25000"/>
                  </a:schemeClr>
                </a:solidFill>
                <a:latin typeface="Arial" panose="020B0604020202020204" pitchFamily="34" charset="0"/>
                <a:cs typeface="Arial" panose="020B0604020202020204" pitchFamily="34" charset="0"/>
              </a:rPr>
              <a:t>.</a:t>
            </a:r>
          </a:p>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The GHS Acute Toxicity Hazard Categories for acute (oral or dermal) toxicity are now presented in the WHO publication.</a:t>
            </a:r>
          </a:p>
          <a:p>
            <a:pPr>
              <a:spcBef>
                <a:spcPts val="1000"/>
              </a:spcBef>
              <a:buClr>
                <a:schemeClr val="accent1"/>
              </a:buClr>
            </a:pPr>
            <a:endParaRPr lang="fr-FR" sz="1600" dirty="0">
              <a:latin typeface="Arial" panose="020B0604020202020204" pitchFamily="34" charset="0"/>
              <a:cs typeface="Arial" panose="020B0604020202020204" pitchFamily="34" charset="0"/>
            </a:endParaRPr>
          </a:p>
        </p:txBody>
      </p:sp>
      <p:pic>
        <p:nvPicPr>
          <p:cNvPr id="7" name="Picture 1">
            <a:extLst>
              <a:ext uri="{FF2B5EF4-FFF2-40B4-BE49-F238E27FC236}">
                <a16:creationId xmlns:a16="http://schemas.microsoft.com/office/drawing/2014/main" id="{A333FCF1-E64A-4352-AA2D-A1A661080E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8940" y="2265630"/>
            <a:ext cx="2090176" cy="2953677"/>
          </a:xfrm>
          <a:prstGeom prst="rect">
            <a:avLst/>
          </a:prstGeom>
          <a:ln>
            <a:solidFill>
              <a:schemeClr val="tx1"/>
            </a:solidFill>
          </a:ln>
        </p:spPr>
      </p:pic>
      <p:sp>
        <p:nvSpPr>
          <p:cNvPr id="8" name="ZoneTexte 7">
            <a:extLst>
              <a:ext uri="{FF2B5EF4-FFF2-40B4-BE49-F238E27FC236}">
                <a16:creationId xmlns:a16="http://schemas.microsoft.com/office/drawing/2014/main" id="{3E8DF05B-5764-E9F0-BEA2-BA088EA41DA8}"/>
              </a:ext>
            </a:extLst>
          </p:cNvPr>
          <p:cNvSpPr txBox="1"/>
          <p:nvPr/>
        </p:nvSpPr>
        <p:spPr>
          <a:xfrm>
            <a:off x="2711624" y="6309320"/>
            <a:ext cx="6984776" cy="369332"/>
          </a:xfrm>
          <a:prstGeom prst="rect">
            <a:avLst/>
          </a:prstGeom>
          <a:noFill/>
        </p:spPr>
        <p:txBody>
          <a:bodyPr wrap="square" rtlCol="0">
            <a:spAutoFit/>
          </a:bodyPr>
          <a:lstStyle/>
          <a:p>
            <a:r>
              <a:rPr lang="en-US" dirty="0">
                <a:solidFill>
                  <a:schemeClr val="tx1">
                    <a:lumMod val="75000"/>
                    <a:lumOff val="25000"/>
                  </a:schemeClr>
                </a:solidFill>
                <a:latin typeface="Arial" panose="020B0604020202020204" pitchFamily="34" charset="0"/>
                <a:cs typeface="Arial" panose="020B0604020202020204" pitchFamily="34" charset="0"/>
              </a:rPr>
              <a:t>(More in Part 2 of this presentation, available separately)</a:t>
            </a:r>
            <a:endParaRPr lang="fr-FR" dirty="0">
              <a:latin typeface="Arial" panose="020B0604020202020204" pitchFamily="34" charset="0"/>
              <a:cs typeface="Arial" panose="020B0604020202020204" pitchFamily="34" charset="0"/>
            </a:endParaRPr>
          </a:p>
        </p:txBody>
      </p:sp>
      <p:pic>
        <p:nvPicPr>
          <p:cNvPr id="9" name="Image 4">
            <a:extLst>
              <a:ext uri="{FF2B5EF4-FFF2-40B4-BE49-F238E27FC236}">
                <a16:creationId xmlns:a16="http://schemas.microsoft.com/office/drawing/2014/main" id="{4C7D3ACD-02E2-2437-4C55-7AD413E0257D}"/>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10" name="Imagen 16">
            <a:extLst>
              <a:ext uri="{FF2B5EF4-FFF2-40B4-BE49-F238E27FC236}">
                <a16:creationId xmlns:a16="http://schemas.microsoft.com/office/drawing/2014/main" id="{9C0F1A88-3076-6F01-A473-6828A8AECB33}"/>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858537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WHO/ILO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International Chemical Safety Cards (ICSCs)</a:t>
            </a:r>
          </a:p>
        </p:txBody>
      </p:sp>
      <p:sp>
        <p:nvSpPr>
          <p:cNvPr id="5" name="ZoneTexte 4">
            <a:extLst>
              <a:ext uri="{FF2B5EF4-FFF2-40B4-BE49-F238E27FC236}">
                <a16:creationId xmlns:a16="http://schemas.microsoft.com/office/drawing/2014/main" id="{43A6A4B4-75BE-1A71-3DAD-6E791635B77E}"/>
              </a:ext>
            </a:extLst>
          </p:cNvPr>
          <p:cNvSpPr txBox="1"/>
          <p:nvPr/>
        </p:nvSpPr>
        <p:spPr>
          <a:xfrm>
            <a:off x="2241545" y="5430052"/>
            <a:ext cx="2422955"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Ongoing review</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871864" y="2111195"/>
            <a:ext cx="6840760" cy="4006225"/>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Ongoing process to review the ICSCs to make them GHS-consistent, by adding GHS information (pictograms and hazard statements) </a:t>
            </a:r>
          </a:p>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As of 2023:</a:t>
            </a:r>
          </a:p>
          <a:p>
            <a:pPr marL="800100" lvl="1" indent="-342900">
              <a:spcBef>
                <a:spcPts val="1000"/>
              </a:spcBef>
              <a:buClr>
                <a:schemeClr val="accent1"/>
              </a:buClr>
              <a:buFont typeface="Wingdings" panose="05000000000000000000" pitchFamily="2"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1,784 cards are available</a:t>
            </a:r>
          </a:p>
          <a:p>
            <a:pPr marL="800100" lvl="1" indent="-342900">
              <a:spcBef>
                <a:spcPts val="1000"/>
              </a:spcBef>
              <a:buClr>
                <a:schemeClr val="accent1"/>
              </a:buClr>
              <a:buFont typeface="Wingdings" panose="05000000000000000000" pitchFamily="2" charset="2"/>
              <a:buChar char="§"/>
            </a:pPr>
            <a:r>
              <a:rPr lang="en-US" b="1" dirty="0">
                <a:solidFill>
                  <a:schemeClr val="tx1">
                    <a:lumMod val="75000"/>
                    <a:lumOff val="25000"/>
                  </a:schemeClr>
                </a:solidFill>
                <a:latin typeface="Arial" panose="020B0604020202020204" pitchFamily="34" charset="0"/>
                <a:cs typeface="Arial" panose="020B0604020202020204" pitchFamily="34" charset="0"/>
              </a:rPr>
              <a:t>674 cards have GHS information</a:t>
            </a:r>
          </a:p>
          <a:p>
            <a:pPr marL="342900" indent="-342900">
              <a:spcBef>
                <a:spcPts val="1000"/>
              </a:spcBef>
              <a:buClr>
                <a:schemeClr val="accent1"/>
              </a:buClr>
              <a:buFont typeface="Wingdings 3" charset="2"/>
              <a:buChar char=""/>
            </a:pPr>
            <a:endParaRPr lang="en-US" dirty="0">
              <a:solidFill>
                <a:schemeClr val="tx1">
                  <a:lumMod val="75000"/>
                  <a:lumOff val="25000"/>
                </a:schemeClr>
              </a:solidFill>
              <a:latin typeface="Arial" panose="020B0604020202020204" pitchFamily="34" charset="0"/>
              <a:cs typeface="Arial" panose="020B0604020202020204" pitchFamily="34" charset="0"/>
            </a:endParaRPr>
          </a:p>
          <a:p>
            <a:pPr>
              <a:spcBef>
                <a:spcPts val="1000"/>
              </a:spcBef>
              <a:buClr>
                <a:schemeClr val="accent1"/>
              </a:buClr>
            </a:pPr>
            <a:r>
              <a:rPr lang="en-US" dirty="0">
                <a:solidFill>
                  <a:schemeClr val="tx1">
                    <a:lumMod val="75000"/>
                    <a:lumOff val="25000"/>
                  </a:schemeClr>
                </a:solidFill>
                <a:latin typeface="Arial" panose="020B0604020202020204" pitchFamily="34" charset="0"/>
                <a:cs typeface="Arial" panose="020B0604020202020204" pitchFamily="34" charset="0"/>
              </a:rPr>
              <a:t>This should enable national governments to use these products more effectively when implementing the GHS at the national level</a:t>
            </a:r>
          </a:p>
          <a:p>
            <a:pPr>
              <a:spcBef>
                <a:spcPts val="1000"/>
              </a:spcBef>
              <a:buClr>
                <a:schemeClr val="accent1"/>
              </a:buClr>
            </a:pPr>
            <a:endParaRPr lang="en-US" sz="1600" dirty="0">
              <a:solidFill>
                <a:schemeClr val="tx1">
                  <a:lumMod val="75000"/>
                  <a:lumOff val="25000"/>
                </a:schemeClr>
              </a:solidFill>
              <a:latin typeface="Arial" panose="020B0604020202020204" pitchFamily="34" charset="0"/>
              <a:cs typeface="Arial" panose="020B0604020202020204" pitchFamily="34" charset="0"/>
            </a:endParaRPr>
          </a:p>
          <a:p>
            <a:pPr>
              <a:spcBef>
                <a:spcPts val="1000"/>
              </a:spcBef>
              <a:buClr>
                <a:schemeClr val="accent1"/>
              </a:buClr>
            </a:pPr>
            <a:r>
              <a:rPr lang="en-US" u="sng" dirty="0">
                <a:solidFill>
                  <a:srgbClr val="0563C1"/>
                </a:solidFill>
                <a:latin typeface="Arial" panose="020B0604020202020204" pitchFamily="34" charset="0"/>
                <a:ea typeface="Aptos" panose="020B0004020202020204" pitchFamily="34" charset="0"/>
                <a:cs typeface="Arial" panose="020B0604020202020204" pitchFamily="34" charset="0"/>
                <a:hlinkClick r:id="rId3"/>
              </a:rPr>
              <a:t>International Chemical Safety Cards (ICSCs)</a:t>
            </a:r>
            <a:endParaRPr lang="fr-FR" sz="1600" dirty="0">
              <a:latin typeface="Arial" panose="020B0604020202020204" pitchFamily="34" charset="0"/>
              <a:cs typeface="Arial" panose="020B0604020202020204" pitchFamily="34" charset="0"/>
            </a:endParaRPr>
          </a:p>
        </p:txBody>
      </p:sp>
      <p:pic>
        <p:nvPicPr>
          <p:cNvPr id="9" name="Image 8">
            <a:extLst>
              <a:ext uri="{FF2B5EF4-FFF2-40B4-BE49-F238E27FC236}">
                <a16:creationId xmlns:a16="http://schemas.microsoft.com/office/drawing/2014/main" id="{F0B16916-F099-8673-A329-2B750ED10ED5}"/>
              </a:ext>
            </a:extLst>
          </p:cNvPr>
          <p:cNvPicPr>
            <a:picLocks noChangeAspect="1"/>
          </p:cNvPicPr>
          <p:nvPr/>
        </p:nvPicPr>
        <p:blipFill>
          <a:blip r:embed="rId4"/>
          <a:stretch>
            <a:fillRect/>
          </a:stretch>
        </p:blipFill>
        <p:spPr>
          <a:xfrm>
            <a:off x="2207568" y="2283970"/>
            <a:ext cx="2095500" cy="2895600"/>
          </a:xfrm>
          <a:prstGeom prst="rect">
            <a:avLst/>
          </a:prstGeom>
          <a:ln>
            <a:solidFill>
              <a:schemeClr val="accent1"/>
            </a:solidFill>
          </a:ln>
        </p:spPr>
      </p:pic>
      <p:pic>
        <p:nvPicPr>
          <p:cNvPr id="4" name="Image 4">
            <a:extLst>
              <a:ext uri="{FF2B5EF4-FFF2-40B4-BE49-F238E27FC236}">
                <a16:creationId xmlns:a16="http://schemas.microsoft.com/office/drawing/2014/main" id="{291B2859-B982-329E-3479-82143B0F362F}"/>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CBFC0D31-99AB-86E7-CC61-6A015BAAB54C}"/>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761589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ILO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ILO Instruments on chemical safety in agriculture</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664500" y="2234511"/>
            <a:ext cx="6621932" cy="2693045"/>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Convention 184 - Safety and Health in Agriculture Convention, 2001</a:t>
            </a:r>
          </a:p>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Recommendation 192 - Safety and Health in Agriculture, 2001</a:t>
            </a:r>
          </a:p>
          <a:p>
            <a:pPr marL="342900" indent="-342900">
              <a:spcBef>
                <a:spcPts val="1000"/>
              </a:spcBef>
              <a:buClr>
                <a:schemeClr val="accent1"/>
              </a:buClr>
              <a:buFont typeface="Wingdings 3" charset="2"/>
              <a:buChar char=""/>
            </a:pPr>
            <a:r>
              <a:rPr lang="en-US" b="1" dirty="0">
                <a:solidFill>
                  <a:schemeClr val="tx1">
                    <a:lumMod val="75000"/>
                    <a:lumOff val="25000"/>
                  </a:schemeClr>
                </a:solidFill>
                <a:latin typeface="Arial" panose="020B0604020202020204" pitchFamily="34" charset="0"/>
                <a:cs typeface="Arial" panose="020B0604020202020204" pitchFamily="34" charset="0"/>
              </a:rPr>
              <a:t>ILO Code of practice on occupational safety and health in agriculture</a:t>
            </a:r>
          </a:p>
          <a:p>
            <a:pPr marL="800100" lvl="1" indent="-342900">
              <a:spcBef>
                <a:spcPts val="1000"/>
              </a:spcBef>
              <a:buClr>
                <a:schemeClr val="accent1"/>
              </a:buClr>
              <a:buFont typeface="Wingdings" panose="05000000000000000000" pitchFamily="2"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Makes reference to the GHS (in Annex 4 regarding SDS)</a:t>
            </a:r>
          </a:p>
        </p:txBody>
      </p:sp>
      <p:pic>
        <p:nvPicPr>
          <p:cNvPr id="10" name="Image 9">
            <a:extLst>
              <a:ext uri="{FF2B5EF4-FFF2-40B4-BE49-F238E27FC236}">
                <a16:creationId xmlns:a16="http://schemas.microsoft.com/office/drawing/2014/main" id="{3AC9848B-103B-42FC-F8CB-AE42C787C9BE}"/>
              </a:ext>
            </a:extLst>
          </p:cNvPr>
          <p:cNvPicPr>
            <a:picLocks noChangeAspect="1"/>
          </p:cNvPicPr>
          <p:nvPr/>
        </p:nvPicPr>
        <p:blipFill>
          <a:blip r:embed="rId3"/>
          <a:stretch>
            <a:fillRect/>
          </a:stretch>
        </p:blipFill>
        <p:spPr>
          <a:xfrm>
            <a:off x="2351583" y="2234511"/>
            <a:ext cx="2088647" cy="2922681"/>
          </a:xfrm>
          <a:prstGeom prst="rect">
            <a:avLst/>
          </a:prstGeom>
        </p:spPr>
      </p:pic>
      <p:pic>
        <p:nvPicPr>
          <p:cNvPr id="4" name="Image 4">
            <a:extLst>
              <a:ext uri="{FF2B5EF4-FFF2-40B4-BE49-F238E27FC236}">
                <a16:creationId xmlns:a16="http://schemas.microsoft.com/office/drawing/2014/main" id="{D8925310-8ADF-073C-9B31-E79D7B5B21C7}"/>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BEF92AFD-F38D-FA13-72F6-6EED0998D847}"/>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942076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ángulo 13">
            <a:extLst>
              <a:ext uri="{FF2B5EF4-FFF2-40B4-BE49-F238E27FC236}">
                <a16:creationId xmlns:a16="http://schemas.microsoft.com/office/drawing/2014/main" id="{3B6B64AF-3D6B-7FC4-3054-EFE8B2708528}"/>
              </a:ext>
            </a:extLst>
          </p:cNvPr>
          <p:cNvSpPr/>
          <p:nvPr/>
        </p:nvSpPr>
        <p:spPr>
          <a:xfrm>
            <a:off x="8112224" y="2708920"/>
            <a:ext cx="1152128"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texte 2">
            <a:extLst>
              <a:ext uri="{FF2B5EF4-FFF2-40B4-BE49-F238E27FC236}">
                <a16:creationId xmlns:a16="http://schemas.microsoft.com/office/drawing/2014/main" id="{569BE3FD-BC04-4552-D298-C399BC8A1207}"/>
              </a:ext>
            </a:extLst>
          </p:cNvPr>
          <p:cNvSpPr>
            <a:spLocks noGrp="1"/>
          </p:cNvSpPr>
          <p:nvPr>
            <p:ph type="body" idx="1"/>
          </p:nvPr>
        </p:nvSpPr>
        <p:spPr>
          <a:xfrm>
            <a:off x="4367808" y="4718019"/>
            <a:ext cx="7326848" cy="860400"/>
          </a:xfrm>
        </p:spPr>
        <p:txBody>
          <a:bodyPr>
            <a:normAutofit/>
          </a:bodyPr>
          <a:lstStyle/>
          <a:p>
            <a:r>
              <a:rPr lang="en-US" sz="3200" b="1" dirty="0">
                <a:latin typeface="Arial" panose="020B0604020202020204" pitchFamily="34" charset="0"/>
                <a:cs typeface="Arial" panose="020B0604020202020204" pitchFamily="34" charset="0"/>
              </a:rPr>
              <a:t>GHS and the BRS conventions</a:t>
            </a:r>
            <a:endParaRPr lang="fr-FR" sz="32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06B857E7-FB57-3282-EEF8-7D53723EF91B}"/>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29">
            <a:extLst>
              <a:ext uri="{FF2B5EF4-FFF2-40B4-BE49-F238E27FC236}">
                <a16:creationId xmlns:a16="http://schemas.microsoft.com/office/drawing/2014/main" id="{16288A14-D7F2-7738-00E5-3F2BB8B2174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6" name="Titre 1">
            <a:extLst>
              <a:ext uri="{FF2B5EF4-FFF2-40B4-BE49-F238E27FC236}">
                <a16:creationId xmlns:a16="http://schemas.microsoft.com/office/drawing/2014/main" id="{8DB55222-77E8-9913-B2AE-1FD2991AA4CF}"/>
              </a:ext>
            </a:extLst>
          </p:cNvPr>
          <p:cNvSpPr txBox="1">
            <a:spLocks/>
          </p:cNvSpPr>
          <p:nvPr/>
        </p:nvSpPr>
        <p:spPr>
          <a:xfrm>
            <a:off x="4367808" y="4293096"/>
            <a:ext cx="6899175" cy="748720"/>
          </a:xfrm>
          <a:prstGeom prst="rect">
            <a:avLst/>
          </a:prstGeom>
        </p:spPr>
        <p:txBody>
          <a:bodyPr vert="horz" lIns="91440" tIns="45720" rIns="91440" bIns="45720" rtlCol="0" anchor="b">
            <a:noAutofit/>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latin typeface="Arial" panose="020B0604020202020204" pitchFamily="34" charset="0"/>
                <a:cs typeface="Arial" panose="020B0604020202020204" pitchFamily="34" charset="0"/>
              </a:rPr>
              <a:t>B2. How does the </a:t>
            </a:r>
            <a:r>
              <a:rPr lang="en-US" sz="3600" b="1" dirty="0">
                <a:solidFill>
                  <a:schemeClr val="bg1"/>
                </a:solidFill>
                <a:latin typeface="Arial" panose="020B0604020202020204" pitchFamily="34" charset="0"/>
                <a:cs typeface="Arial" panose="020B0604020202020204" pitchFamily="34" charset="0"/>
              </a:rPr>
              <a:t>GHS</a:t>
            </a:r>
            <a:r>
              <a:rPr lang="en-US" sz="3600" dirty="0">
                <a:latin typeface="Arial" panose="020B0604020202020204" pitchFamily="34" charset="0"/>
                <a:cs typeface="Arial" panose="020B0604020202020204" pitchFamily="34" charset="0"/>
              </a:rPr>
              <a:t> relate to International Chemical Conventions? </a:t>
            </a:r>
            <a:br>
              <a:rPr lang="en-US" sz="3600" dirty="0">
                <a:latin typeface="Arial" panose="020B0604020202020204" pitchFamily="34" charset="0"/>
                <a:cs typeface="Arial" panose="020B0604020202020204" pitchFamily="34" charset="0"/>
              </a:rPr>
            </a:b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6753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Rotterdam Convention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Prior Informed Consent (PIC) procedure</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223792" y="1896624"/>
            <a:ext cx="7056784" cy="3247043"/>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Encourages information exchange in international trade of certain hazardous chemicals and pesticides.</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Establishes the PIC procedure based on import responses with regard to </a:t>
            </a:r>
            <a:r>
              <a:rPr lang="en-US" b="1" dirty="0">
                <a:latin typeface="Arial" panose="020B0604020202020204" pitchFamily="34" charset="0"/>
                <a:cs typeface="Arial" panose="020B0604020202020204" pitchFamily="34" charset="0"/>
              </a:rPr>
              <a:t>35 pesticides</a:t>
            </a:r>
            <a:r>
              <a:rPr lang="en-US" dirty="0">
                <a:latin typeface="Arial" panose="020B0604020202020204" pitchFamily="34" charset="0"/>
                <a:cs typeface="Arial" panose="020B0604020202020204" pitchFamily="34" charset="0"/>
              </a:rPr>
              <a:t>, 18 industrial chemicals and 1 chemical/pesticide (listed in Annex III).</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Has close links to hazard identification and communication issues and the GHS.</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The Convention requires labelling of exported chemicals listed in Annex III, taking into account relevant international standards and following an internationally recognized format.</a:t>
            </a:r>
          </a:p>
        </p:txBody>
      </p:sp>
      <p:pic>
        <p:nvPicPr>
          <p:cNvPr id="7" name="Google Shape;372;p32">
            <a:extLst>
              <a:ext uri="{FF2B5EF4-FFF2-40B4-BE49-F238E27FC236}">
                <a16:creationId xmlns:a16="http://schemas.microsoft.com/office/drawing/2014/main" id="{4FDF7842-C876-97F1-B6D8-C37A5D60E7A0}"/>
              </a:ext>
            </a:extLst>
          </p:cNvPr>
          <p:cNvPicPr preferRelativeResize="0">
            <a:picLocks noChangeAspect="1"/>
          </p:cNvPicPr>
          <p:nvPr/>
        </p:nvPicPr>
        <p:blipFill rotWithShape="1">
          <a:blip r:embed="rId3">
            <a:alphaModFix/>
          </a:blip>
          <a:srcRect/>
          <a:stretch/>
        </p:blipFill>
        <p:spPr>
          <a:xfrm>
            <a:off x="839416" y="2204864"/>
            <a:ext cx="3096344" cy="2603744"/>
          </a:xfrm>
          <a:prstGeom prst="rect">
            <a:avLst/>
          </a:prstGeom>
          <a:noFill/>
          <a:ln>
            <a:noFill/>
          </a:ln>
        </p:spPr>
      </p:pic>
      <p:sp>
        <p:nvSpPr>
          <p:cNvPr id="4" name="ZoneTexte 3">
            <a:extLst>
              <a:ext uri="{FF2B5EF4-FFF2-40B4-BE49-F238E27FC236}">
                <a16:creationId xmlns:a16="http://schemas.microsoft.com/office/drawing/2014/main" id="{BAB578FF-2FB7-7D26-FA7B-A5B326011A7E}"/>
              </a:ext>
            </a:extLst>
          </p:cNvPr>
          <p:cNvSpPr txBox="1"/>
          <p:nvPr/>
        </p:nvSpPr>
        <p:spPr>
          <a:xfrm>
            <a:off x="1991544" y="5713321"/>
            <a:ext cx="7920880" cy="956159"/>
          </a:xfrm>
          <a:prstGeom prst="rect">
            <a:avLst/>
          </a:prstGeom>
          <a:noFill/>
        </p:spPr>
        <p:txBody>
          <a:bodyPr wrap="square" rtlCol="0">
            <a:spAutoFit/>
          </a:bodyPr>
          <a:lstStyle/>
          <a:p>
            <a:pPr>
              <a:lnSpc>
                <a:spcPct val="150000"/>
              </a:lnSpc>
              <a:spcBef>
                <a:spcPts val="1000"/>
              </a:spcBef>
              <a:buClr>
                <a:schemeClr val="accent1"/>
              </a:buClr>
            </a:pPr>
            <a:r>
              <a:rPr lang="en-US" sz="2000" b="1" dirty="0">
                <a:latin typeface="Arial" panose="020B0604020202020204" pitchFamily="34" charset="0"/>
                <a:cs typeface="Arial" panose="020B0604020202020204" pitchFamily="34" charset="0"/>
              </a:rPr>
              <a:t>The international standard and format for Safety Data </a:t>
            </a:r>
            <a:r>
              <a:rPr lang="fr-FR" sz="2000" b="1" dirty="0">
                <a:latin typeface="Arial" panose="020B0604020202020204" pitchFamily="34" charset="0"/>
                <a:cs typeface="Arial" panose="020B0604020202020204" pitchFamily="34" charset="0"/>
              </a:rPr>
              <a:t>Skeets (SDS)</a:t>
            </a:r>
            <a:r>
              <a:rPr lang="en-US" sz="2000" b="1" dirty="0">
                <a:latin typeface="Arial" panose="020B0604020202020204" pitchFamily="34" charset="0"/>
                <a:cs typeface="Arial" panose="020B0604020202020204" pitchFamily="34" charset="0"/>
              </a:rPr>
              <a:t> and labels can be seen as references to the GHS.</a:t>
            </a:r>
          </a:p>
        </p:txBody>
      </p:sp>
      <p:pic>
        <p:nvPicPr>
          <p:cNvPr id="5" name="Image 4">
            <a:extLst>
              <a:ext uri="{FF2B5EF4-FFF2-40B4-BE49-F238E27FC236}">
                <a16:creationId xmlns:a16="http://schemas.microsoft.com/office/drawing/2014/main" id="{BC884709-28E4-BF6E-C582-A5960DEC77AB}"/>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8" name="Imagen 16">
            <a:extLst>
              <a:ext uri="{FF2B5EF4-FFF2-40B4-BE49-F238E27FC236}">
                <a16:creationId xmlns:a16="http://schemas.microsoft.com/office/drawing/2014/main" id="{D4E1D1A7-3848-F573-5CE6-4D0E03646470}"/>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130844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Stockholm Convention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8915400" cy="468676"/>
          </a:xfrm>
        </p:spPr>
        <p:txBody>
          <a:bodyPr/>
          <a:lstStyle/>
          <a:p>
            <a:r>
              <a:rPr lang="en-US" sz="2000" b="1" dirty="0">
                <a:latin typeface="Arial" panose="020B0604020202020204" pitchFamily="34" charset="0"/>
                <a:cs typeface="Arial" panose="020B0604020202020204" pitchFamily="34" charset="0"/>
              </a:rPr>
              <a:t>Persistent Organic Pollutants (POPs)</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223792" y="2126345"/>
            <a:ext cx="7560840" cy="2693045"/>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US" dirty="0">
                <a:solidFill>
                  <a:schemeClr val="tx1">
                    <a:lumMod val="75000"/>
                    <a:lumOff val="25000"/>
                  </a:schemeClr>
                </a:solidFill>
                <a:latin typeface="Arial" panose="020B0604020202020204" pitchFamily="34" charset="0"/>
                <a:cs typeface="Arial" panose="020B0604020202020204" pitchFamily="34" charset="0"/>
              </a:rPr>
              <a:t>Aims to protect human health and the environment from POPs.</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Provides three lists in Annexes A, B and C.</a:t>
            </a:r>
            <a:br>
              <a:rPr lang="en-US" dirty="0">
                <a:latin typeface="Arial" panose="020B0604020202020204" pitchFamily="34" charset="0"/>
                <a:cs typeface="Arial" panose="020B0604020202020204" pitchFamily="34" charset="0"/>
              </a:rPr>
            </a:br>
            <a:r>
              <a:rPr lang="en-US" b="1" dirty="0">
                <a:latin typeface="Arial" panose="020B0604020202020204" pitchFamily="34" charset="0"/>
                <a:cs typeface="Arial" panose="020B0604020202020204" pitchFamily="34" charset="0"/>
              </a:rPr>
              <a:t>Annex A includes 17 pesticides and Annex B includes 2.</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Also has close links to hazard identification and communication issues and the GHS. </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The Convention encourages parties to use the SDS, reports, mass media and other means of communication to provide information on POPs (Article 10.4).</a:t>
            </a:r>
            <a:endParaRPr lang="en-US" sz="1050" dirty="0">
              <a:latin typeface="Arial" panose="020B0604020202020204" pitchFamily="34" charset="0"/>
              <a:cs typeface="Arial" panose="020B0604020202020204" pitchFamily="34" charset="0"/>
            </a:endParaRPr>
          </a:p>
        </p:txBody>
      </p:sp>
      <p:pic>
        <p:nvPicPr>
          <p:cNvPr id="5" name="Google Shape;315;p27">
            <a:extLst>
              <a:ext uri="{FF2B5EF4-FFF2-40B4-BE49-F238E27FC236}">
                <a16:creationId xmlns:a16="http://schemas.microsoft.com/office/drawing/2014/main" id="{40B66584-8142-D66F-808D-30A595FAB3D8}"/>
              </a:ext>
            </a:extLst>
          </p:cNvPr>
          <p:cNvPicPr preferRelativeResize="0">
            <a:picLocks noChangeAspect="1"/>
          </p:cNvPicPr>
          <p:nvPr/>
        </p:nvPicPr>
        <p:blipFill rotWithShape="1">
          <a:blip r:embed="rId3">
            <a:alphaModFix/>
          </a:blip>
          <a:srcRect/>
          <a:stretch/>
        </p:blipFill>
        <p:spPr>
          <a:xfrm>
            <a:off x="1343472" y="2420888"/>
            <a:ext cx="2274882" cy="2375987"/>
          </a:xfrm>
          <a:prstGeom prst="rect">
            <a:avLst/>
          </a:prstGeom>
          <a:noFill/>
          <a:ln>
            <a:noFill/>
          </a:ln>
        </p:spPr>
      </p:pic>
      <p:sp>
        <p:nvSpPr>
          <p:cNvPr id="4" name="ZoneTexte 3">
            <a:extLst>
              <a:ext uri="{FF2B5EF4-FFF2-40B4-BE49-F238E27FC236}">
                <a16:creationId xmlns:a16="http://schemas.microsoft.com/office/drawing/2014/main" id="{C721F447-294D-70C1-A588-7B84CDAEBE3F}"/>
              </a:ext>
            </a:extLst>
          </p:cNvPr>
          <p:cNvSpPr txBox="1"/>
          <p:nvPr/>
        </p:nvSpPr>
        <p:spPr>
          <a:xfrm>
            <a:off x="1343472" y="5275048"/>
            <a:ext cx="9631767" cy="1417824"/>
          </a:xfrm>
          <a:prstGeom prst="rect">
            <a:avLst/>
          </a:prstGeom>
          <a:noFill/>
        </p:spPr>
        <p:txBody>
          <a:bodyPr wrap="square" rtlCol="0">
            <a:spAutoFit/>
          </a:bodyPr>
          <a:lstStyle/>
          <a:p>
            <a:pPr>
              <a:lnSpc>
                <a:spcPct val="150000"/>
              </a:lnSpc>
              <a:spcBef>
                <a:spcPts val="1000"/>
              </a:spcBef>
              <a:buClr>
                <a:schemeClr val="accent1"/>
              </a:buClr>
            </a:pPr>
            <a:r>
              <a:rPr lang="en-US" sz="2000" b="1" dirty="0">
                <a:latin typeface="Arial" panose="020B0604020202020204" pitchFamily="34" charset="0"/>
                <a:cs typeface="Arial" panose="020B0604020202020204" pitchFamily="34" charset="0"/>
              </a:rPr>
              <a:t>As with the Rotterdam Convention, countries may use the GHS as a basis for the information to be provided on the characteristics of the chemicals, as well as for a format for communication tools such as SDS.</a:t>
            </a:r>
          </a:p>
        </p:txBody>
      </p:sp>
      <p:pic>
        <p:nvPicPr>
          <p:cNvPr id="7" name="Image 4">
            <a:extLst>
              <a:ext uri="{FF2B5EF4-FFF2-40B4-BE49-F238E27FC236}">
                <a16:creationId xmlns:a16="http://schemas.microsoft.com/office/drawing/2014/main" id="{FC3A7924-016E-6B9B-740B-249E0BD71C0F}"/>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8" name="Imagen 16">
            <a:extLst>
              <a:ext uri="{FF2B5EF4-FFF2-40B4-BE49-F238E27FC236}">
                <a16:creationId xmlns:a16="http://schemas.microsoft.com/office/drawing/2014/main" id="{D66BB4F0-3162-95DB-A444-7BDFB8014121}"/>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028350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EFD19A-73DC-1C91-3373-062379E2EE77}"/>
              </a:ext>
            </a:extLst>
          </p:cNvPr>
          <p:cNvSpPr>
            <a:spLocks noGrp="1"/>
          </p:cNvSpPr>
          <p:nvPr>
            <p:ph type="title"/>
          </p:nvPr>
        </p:nvSpPr>
        <p:spPr>
          <a:xfrm>
            <a:off x="2063552" y="661825"/>
            <a:ext cx="8911687" cy="1280890"/>
          </a:xfrm>
        </p:spPr>
        <p:txBody>
          <a:bodyPr/>
          <a:lstStyle/>
          <a:p>
            <a:r>
              <a:rPr lang="fr-FR" dirty="0">
                <a:latin typeface="Arial" panose="020B0604020202020204" pitchFamily="34" charset="0"/>
                <a:cs typeface="Arial" panose="020B0604020202020204" pitchFamily="34" charset="0"/>
              </a:rPr>
              <a:t>Basel Convention and the GHS</a:t>
            </a:r>
          </a:p>
        </p:txBody>
      </p:sp>
      <p:sp>
        <p:nvSpPr>
          <p:cNvPr id="3" name="Espace réservé du contenu 2">
            <a:extLst>
              <a:ext uri="{FF2B5EF4-FFF2-40B4-BE49-F238E27FC236}">
                <a16:creationId xmlns:a16="http://schemas.microsoft.com/office/drawing/2014/main" id="{A09FDFE7-9628-8222-926C-D21F560FB053}"/>
              </a:ext>
            </a:extLst>
          </p:cNvPr>
          <p:cNvSpPr>
            <a:spLocks noGrp="1"/>
          </p:cNvSpPr>
          <p:nvPr>
            <p:ph idx="1"/>
          </p:nvPr>
        </p:nvSpPr>
        <p:spPr>
          <a:xfrm>
            <a:off x="2207568" y="1427948"/>
            <a:ext cx="10153128" cy="468676"/>
          </a:xfrm>
        </p:spPr>
        <p:txBody>
          <a:bodyPr>
            <a:normAutofit/>
          </a:bodyPr>
          <a:lstStyle/>
          <a:p>
            <a:r>
              <a:rPr lang="en-US" sz="2000" b="1" dirty="0">
                <a:latin typeface="Arial" panose="020B0604020202020204" pitchFamily="34" charset="0"/>
                <a:cs typeface="Arial" panose="020B0604020202020204" pitchFamily="34" charset="0"/>
              </a:rPr>
              <a:t>Control of Transboundary Movements of Hazardous Wastes and their Disposal</a:t>
            </a:r>
          </a:p>
        </p:txBody>
      </p:sp>
      <p:sp>
        <p:nvSpPr>
          <p:cNvPr id="6" name="ZoneTexte 5">
            <a:extLst>
              <a:ext uri="{FF2B5EF4-FFF2-40B4-BE49-F238E27FC236}">
                <a16:creationId xmlns:a16="http://schemas.microsoft.com/office/drawing/2014/main" id="{50A953C6-74FA-4CA8-51DC-0D03A4781BFE}"/>
              </a:ext>
            </a:extLst>
          </p:cNvPr>
          <p:cNvSpPr txBox="1"/>
          <p:nvPr/>
        </p:nvSpPr>
        <p:spPr>
          <a:xfrm>
            <a:off x="4079776" y="2133680"/>
            <a:ext cx="7992888" cy="2970044"/>
          </a:xfrm>
          <a:prstGeom prst="rect">
            <a:avLst/>
          </a:prstGeom>
          <a:noFill/>
        </p:spPr>
        <p:txBody>
          <a:bodyPr wrap="square" rtlCol="0">
            <a:spAutoFit/>
          </a:bodyPr>
          <a:lstStyle/>
          <a:p>
            <a:pPr marL="342900" indent="-342900">
              <a:spcBef>
                <a:spcPts val="1000"/>
              </a:spcBef>
              <a:buClr>
                <a:schemeClr val="accent1"/>
              </a:buClr>
              <a:buFont typeface="Wingdings 3" charset="2"/>
              <a:buChar char=""/>
            </a:pPr>
            <a:r>
              <a:rPr lang="en-GB" sz="1800" dirty="0">
                <a:latin typeface="Arial" panose="020B0604020202020204" pitchFamily="34" charset="0"/>
                <a:ea typeface="SimSun"/>
                <a:cs typeface="Arial" panose="020B0604020202020204" pitchFamily="34" charset="0"/>
              </a:rPr>
              <a:t>Aims to protect human health and the environment against the adverse effects of hazardous waste.</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Covers pesticide waste (e.g., obsolete pesticides or other waste), that need to be properly labelled during international transport.</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Also has close links to hazard identification and communication issues and the GHS. </a:t>
            </a:r>
          </a:p>
          <a:p>
            <a:pPr marL="342900" indent="-342900">
              <a:spcBef>
                <a:spcPts val="1000"/>
              </a:spcBef>
              <a:buClr>
                <a:schemeClr val="accent1"/>
              </a:buClr>
              <a:buFont typeface="Wingdings 3" charset="2"/>
              <a:buChar char=""/>
            </a:pPr>
            <a:r>
              <a:rPr lang="en-US" dirty="0">
                <a:latin typeface="Arial" panose="020B0604020202020204" pitchFamily="34" charset="0"/>
                <a:cs typeface="Arial" panose="020B0604020202020204" pitchFamily="34" charset="0"/>
              </a:rPr>
              <a:t>The Convention requires that </a:t>
            </a:r>
            <a:r>
              <a:rPr lang="en-US" i="1" dirty="0">
                <a:latin typeface="Arial" panose="020B0604020202020204" pitchFamily="34" charset="0"/>
                <a:cs typeface="Arial" panose="020B0604020202020204" pitchFamily="34" charset="0"/>
              </a:rPr>
              <a:t>“… wastes subject to a transboundary movement be packaged, labelled and transported in conformity with generally accepted and recognized international rules and standards</a:t>
            </a:r>
            <a:r>
              <a:rPr lang="en-US" dirty="0">
                <a:latin typeface="Arial" panose="020B0604020202020204" pitchFamily="34" charset="0"/>
                <a:cs typeface="Arial" panose="020B0604020202020204" pitchFamily="34" charset="0"/>
              </a:rPr>
              <a:t>”.</a:t>
            </a:r>
          </a:p>
        </p:txBody>
      </p:sp>
      <p:pic>
        <p:nvPicPr>
          <p:cNvPr id="9" name="Picture 8" descr="A blue and green logo&#10;&#10;Description automatically generated">
            <a:extLst>
              <a:ext uri="{FF2B5EF4-FFF2-40B4-BE49-F238E27FC236}">
                <a16:creationId xmlns:a16="http://schemas.microsoft.com/office/drawing/2014/main" id="{DDFC4B28-DA01-F68B-61F8-BB244336A942}"/>
              </a:ext>
            </a:extLst>
          </p:cNvPr>
          <p:cNvPicPr>
            <a:picLocks noChangeAspect="1"/>
          </p:cNvPicPr>
          <p:nvPr/>
        </p:nvPicPr>
        <p:blipFill>
          <a:blip r:embed="rId3"/>
          <a:stretch>
            <a:fillRect/>
          </a:stretch>
        </p:blipFill>
        <p:spPr>
          <a:xfrm>
            <a:off x="1193900" y="2996952"/>
            <a:ext cx="2027335" cy="1520501"/>
          </a:xfrm>
          <a:prstGeom prst="rect">
            <a:avLst/>
          </a:prstGeom>
        </p:spPr>
      </p:pic>
      <p:sp>
        <p:nvSpPr>
          <p:cNvPr id="5" name="ZoneTexte 4">
            <a:extLst>
              <a:ext uri="{FF2B5EF4-FFF2-40B4-BE49-F238E27FC236}">
                <a16:creationId xmlns:a16="http://schemas.microsoft.com/office/drawing/2014/main" id="{BFBEE587-0BD5-FD05-ABE5-EB6D01739EC3}"/>
              </a:ext>
            </a:extLst>
          </p:cNvPr>
          <p:cNvSpPr txBox="1"/>
          <p:nvPr/>
        </p:nvSpPr>
        <p:spPr>
          <a:xfrm>
            <a:off x="1559496" y="5796065"/>
            <a:ext cx="9073008" cy="400110"/>
          </a:xfrm>
          <a:prstGeom prst="rect">
            <a:avLst/>
          </a:prstGeom>
          <a:noFill/>
        </p:spPr>
        <p:txBody>
          <a:bodyPr wrap="square" rtlCol="0">
            <a:spAutoFit/>
          </a:bodyPr>
          <a:lstStyle/>
          <a:p>
            <a:pPr>
              <a:spcBef>
                <a:spcPts val="1000"/>
              </a:spcBef>
              <a:buClr>
                <a:schemeClr val="accent1"/>
              </a:buClr>
            </a:pPr>
            <a:r>
              <a:rPr lang="en-US" sz="2000" b="1" dirty="0">
                <a:latin typeface="Arial" panose="020B0604020202020204" pitchFamily="34" charset="0"/>
                <a:cs typeface="Arial" panose="020B0604020202020204" pitchFamily="34" charset="0"/>
              </a:rPr>
              <a:t>The international standards can be seen as references to the GHS.</a:t>
            </a:r>
          </a:p>
        </p:txBody>
      </p:sp>
      <p:pic>
        <p:nvPicPr>
          <p:cNvPr id="4" name="Image 4">
            <a:extLst>
              <a:ext uri="{FF2B5EF4-FFF2-40B4-BE49-F238E27FC236}">
                <a16:creationId xmlns:a16="http://schemas.microsoft.com/office/drawing/2014/main" id="{3AD6715E-5125-20D1-8193-92D7CA911B72}"/>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22662619-4012-54A5-FE7C-B975F9F2FC5B}"/>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26665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CD945F-D4F2-9C25-DC7E-5ADA651080AD}"/>
              </a:ext>
            </a:extLst>
          </p:cNvPr>
          <p:cNvSpPr txBox="1">
            <a:spLocks/>
          </p:cNvSpPr>
          <p:nvPr/>
        </p:nvSpPr>
        <p:spPr>
          <a:xfrm>
            <a:off x="3276600" y="1609725"/>
            <a:ext cx="8915400" cy="146843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fr-FR" dirty="0">
                <a:latin typeface="Arial" panose="020B0604020202020204" pitchFamily="34" charset="0"/>
                <a:cs typeface="Arial" panose="020B0604020202020204" pitchFamily="34" charset="0"/>
              </a:rPr>
            </a:br>
            <a:r>
              <a:rPr lang="fr-FR" b="1" dirty="0">
                <a:latin typeface="Arial" panose="020B0604020202020204" pitchFamily="34" charset="0"/>
                <a:cs typeface="Arial" panose="020B0604020202020204" pitchFamily="34" charset="0"/>
              </a:rPr>
              <a:t>A. </a:t>
            </a:r>
            <a:r>
              <a:rPr lang="fr-FR" sz="4000" b="1" dirty="0">
                <a:latin typeface="Arial" panose="020B0604020202020204" pitchFamily="34" charset="0"/>
                <a:cs typeface="Arial" panose="020B0604020202020204" pitchFamily="34" charset="0"/>
              </a:rPr>
              <a:t>Introduction</a:t>
            </a:r>
            <a:endParaRPr lang="fr-FR" b="1" dirty="0">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D5A22FA4-F607-21F2-CBD2-98E0604546DB}"/>
              </a:ext>
            </a:extLst>
          </p:cNvPr>
          <p:cNvSpPr txBox="1">
            <a:spLocks/>
          </p:cNvSpPr>
          <p:nvPr/>
        </p:nvSpPr>
        <p:spPr>
          <a:xfrm>
            <a:off x="3276600" y="3530600"/>
            <a:ext cx="8915400" cy="17176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dirty="0">
                <a:latin typeface="Arial" panose="020B0604020202020204" pitchFamily="34" charset="0"/>
                <a:cs typeface="Arial" panose="020B0604020202020204" pitchFamily="34" charset="0"/>
              </a:rPr>
              <a:t>What is the GHS</a:t>
            </a:r>
          </a:p>
          <a:p>
            <a:pPr marL="457200" indent="-457200">
              <a:buFont typeface="+mj-lt"/>
              <a:buAutoNum type="arabicPeriod"/>
            </a:pPr>
            <a:r>
              <a:rPr lang="en-GB" dirty="0">
                <a:latin typeface="Arial" panose="020B0604020202020204" pitchFamily="34" charset="0"/>
                <a:cs typeface="Arial" panose="020B0604020202020204" pitchFamily="34" charset="0"/>
              </a:rPr>
              <a:t>Yes, the GHS applies to the agricultural sector</a:t>
            </a:r>
          </a:p>
          <a:p>
            <a:pPr marL="457200" indent="-457200">
              <a:buFont typeface="+mj-lt"/>
              <a:buAutoNum type="arabicPeriod"/>
            </a:pPr>
            <a:r>
              <a:rPr lang="en-GB" dirty="0">
                <a:latin typeface="Arial" panose="020B0604020202020204" pitchFamily="34" charset="0"/>
                <a:cs typeface="Arial" panose="020B0604020202020204" pitchFamily="34" charset="0"/>
              </a:rPr>
              <a:t>A bit of history and background</a:t>
            </a:r>
          </a:p>
          <a:p>
            <a:endParaRPr lang="fr-FR" dirty="0"/>
          </a:p>
        </p:txBody>
      </p:sp>
      <p:grpSp>
        <p:nvGrpSpPr>
          <p:cNvPr id="4" name="Groupe 23">
            <a:extLst>
              <a:ext uri="{FF2B5EF4-FFF2-40B4-BE49-F238E27FC236}">
                <a16:creationId xmlns:a16="http://schemas.microsoft.com/office/drawing/2014/main" id="{0F1A2374-23D7-DA16-ADEB-324242D0A255}"/>
              </a:ext>
            </a:extLst>
          </p:cNvPr>
          <p:cNvGrpSpPr>
            <a:grpSpLocks noChangeAspect="1"/>
          </p:cNvGrpSpPr>
          <p:nvPr/>
        </p:nvGrpSpPr>
        <p:grpSpPr>
          <a:xfrm>
            <a:off x="263352" y="1625749"/>
            <a:ext cx="2078048" cy="2089570"/>
            <a:chOff x="380549" y="1412776"/>
            <a:chExt cx="4354068" cy="4378219"/>
          </a:xfrm>
        </p:grpSpPr>
        <p:pic>
          <p:nvPicPr>
            <p:cNvPr id="5" name="Picture 48" descr="explos">
              <a:extLst>
                <a:ext uri="{FF2B5EF4-FFF2-40B4-BE49-F238E27FC236}">
                  <a16:creationId xmlns:a16="http://schemas.microsoft.com/office/drawing/2014/main" id="{D5F79063-62F8-1BF1-3B09-A28DABDB2F55}"/>
                </a:ext>
              </a:extLst>
            </p:cNvPr>
            <p:cNvPicPr>
              <a:picLocks noChangeAspect="1" noChangeArrowheads="1"/>
            </p:cNvPicPr>
            <p:nvPr/>
          </p:nvPicPr>
          <p:blipFill>
            <a:blip r:embed="rId2"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8CA20AD1-DA28-A4A2-49E8-F9C00848483F}"/>
                </a:ext>
              </a:extLst>
            </p:cNvPr>
            <p:cNvPicPr>
              <a:picLocks noChangeAspect="1" noChangeArrowheads="1"/>
            </p:cNvPicPr>
            <p:nvPr/>
          </p:nvPicPr>
          <p:blipFill>
            <a:blip r:embed="rId3"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3E2D17A8-132F-C7C2-7344-279457277961}"/>
                </a:ext>
              </a:extLst>
            </p:cNvPr>
            <p:cNvPicPr>
              <a:picLocks noChangeAspect="1" noChangeArrowheads="1"/>
            </p:cNvPicPr>
            <p:nvPr/>
          </p:nvPicPr>
          <p:blipFill>
            <a:blip r:embed="rId4"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FF27ECBE-BA2E-C88A-59AE-73C5BBA81DC7}"/>
                </a:ext>
              </a:extLst>
            </p:cNvPr>
            <p:cNvPicPr>
              <a:picLocks noChangeAspect="1" noChangeArrowheads="1"/>
            </p:cNvPicPr>
            <p:nvPr/>
          </p:nvPicPr>
          <p:blipFill>
            <a:blip r:embed="rId5"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5B17D468-4C04-6E94-8790-5F9295E5C2AF}"/>
                </a:ext>
              </a:extLst>
            </p:cNvPr>
            <p:cNvPicPr>
              <a:picLocks noChangeAspect="1" noChangeArrowheads="1"/>
            </p:cNvPicPr>
            <p:nvPr/>
          </p:nvPicPr>
          <p:blipFill>
            <a:blip r:embed="rId6"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967849AC-93BA-AAF9-658D-13BC34F45EA7}"/>
                </a:ext>
              </a:extLst>
            </p:cNvPr>
            <p:cNvPicPr>
              <a:picLocks noChangeAspect="1" noChangeArrowheads="1"/>
            </p:cNvPicPr>
            <p:nvPr/>
          </p:nvPicPr>
          <p:blipFill>
            <a:blip r:embed="rId7"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1C461CC4-4E07-A405-9FF5-0299932558A9}"/>
                </a:ext>
              </a:extLst>
            </p:cNvPr>
            <p:cNvPicPr>
              <a:picLocks noChangeAspect="1" noChangeArrowheads="1"/>
            </p:cNvPicPr>
            <p:nvPr/>
          </p:nvPicPr>
          <p:blipFill>
            <a:blip r:embed="rId8"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CDBD4233-CE95-CFD6-F4AA-E2BC0777A340}"/>
                </a:ext>
              </a:extLst>
            </p:cNvPr>
            <p:cNvPicPr>
              <a:picLocks noChangeAspect="1" noChangeArrowheads="1"/>
            </p:cNvPicPr>
            <p:nvPr/>
          </p:nvPicPr>
          <p:blipFill>
            <a:blip r:embed="rId9"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389600A6-9FC9-0EFC-F623-64AD5AE9C79A}"/>
                </a:ext>
              </a:extLst>
            </p:cNvPr>
            <p:cNvPicPr>
              <a:picLocks noChangeAspect="1" noChangeArrowheads="1"/>
            </p:cNvPicPr>
            <p:nvPr/>
          </p:nvPicPr>
          <p:blipFill>
            <a:blip r:embed="rId10" cstate="print"/>
            <a:srcRect/>
            <a:stretch>
              <a:fillRect/>
            </a:stretch>
          </p:blipFill>
          <p:spPr bwMode="auto">
            <a:xfrm>
              <a:off x="1842140" y="4350995"/>
              <a:ext cx="1440000" cy="1440000"/>
            </a:xfrm>
            <a:prstGeom prst="rect">
              <a:avLst/>
            </a:prstGeom>
            <a:noFill/>
          </p:spPr>
        </p:pic>
      </p:grpSp>
      <p:pic>
        <p:nvPicPr>
          <p:cNvPr id="16" name="Imagen 11">
            <a:extLst>
              <a:ext uri="{FF2B5EF4-FFF2-40B4-BE49-F238E27FC236}">
                <a16:creationId xmlns:a16="http://schemas.microsoft.com/office/drawing/2014/main" id="{A60B807F-58B0-0B0E-197C-90181C95D6F6}"/>
              </a:ext>
            </a:extLst>
          </p:cNvPr>
          <p:cNvPicPr>
            <a:picLocks noChangeAspect="1"/>
          </p:cNvPicPr>
          <p:nvPr/>
        </p:nvPicPr>
        <p:blipFill rotWithShape="1">
          <a:blip r:embed="rId11">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Tree>
    <p:extLst>
      <p:ext uri="{BB962C8B-B14F-4D97-AF65-F5344CB8AC3E}">
        <p14:creationId xmlns:p14="http://schemas.microsoft.com/office/powerpoint/2010/main" val="188384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Imagen 9">
            <a:extLst>
              <a:ext uri="{FF2B5EF4-FFF2-40B4-BE49-F238E27FC236}">
                <a16:creationId xmlns:a16="http://schemas.microsoft.com/office/drawing/2014/main" id="{7C372920-1FA2-4F34-95B2-8ABB049CBE6C}"/>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24680" y="-3880"/>
            <a:ext cx="12192000" cy="1497045"/>
          </a:xfrm>
          <a:prstGeom prst="rect">
            <a:avLst/>
          </a:prstGeom>
        </p:spPr>
      </p:pic>
      <p:sp>
        <p:nvSpPr>
          <p:cNvPr id="3" name="Espace réservé du contenu 2">
            <a:extLst>
              <a:ext uri="{FF2B5EF4-FFF2-40B4-BE49-F238E27FC236}">
                <a16:creationId xmlns:a16="http://schemas.microsoft.com/office/drawing/2014/main" id="{10F15749-6FCF-7DE2-FDC5-29B822794691}"/>
              </a:ext>
            </a:extLst>
          </p:cNvPr>
          <p:cNvSpPr>
            <a:spLocks noGrp="1"/>
          </p:cNvSpPr>
          <p:nvPr>
            <p:ph idx="1"/>
          </p:nvPr>
        </p:nvSpPr>
        <p:spPr>
          <a:xfrm>
            <a:off x="3136318" y="1540188"/>
            <a:ext cx="8648313" cy="4913147"/>
          </a:xfrm>
        </p:spPr>
        <p:txBody>
          <a:bodyPr>
            <a:noAutofit/>
          </a:bodyPr>
          <a:lstStyle/>
          <a:p>
            <a:r>
              <a:rPr lang="en-US" sz="1900" dirty="0">
                <a:effectLst/>
                <a:latin typeface="Arial" panose="020B0604020202020204" pitchFamily="34" charset="0"/>
                <a:ea typeface="Times New Roman" panose="02020603050405020304" pitchFamily="18" charset="0"/>
                <a:cs typeface="Arial" panose="020B0604020202020204" pitchFamily="34" charset="0"/>
              </a:rPr>
              <a:t>While the BRS Conventions do not explicitly reference the GHS, they do emphasize the importance of proper labeling, information exchange, and international cooperation in the management of hazardous chemicals and pesticides.</a:t>
            </a:r>
          </a:p>
          <a:p>
            <a:r>
              <a:rPr lang="en-US" sz="1900" dirty="0">
                <a:latin typeface="Arial" panose="020B0604020202020204" pitchFamily="34" charset="0"/>
                <a:cs typeface="Arial" panose="020B0604020202020204" pitchFamily="34" charset="0"/>
              </a:rPr>
              <a:t>Countries that are parties to these Conventions are expected to adopt measures that are consistent with international standards for the safe handling of chemicals.</a:t>
            </a:r>
          </a:p>
          <a:p>
            <a:r>
              <a:rPr lang="en-GB" sz="1900" dirty="0">
                <a:latin typeface="Arial" panose="020B0604020202020204" pitchFamily="34" charset="0"/>
                <a:cs typeface="Arial" panose="020B0604020202020204" pitchFamily="34" charset="0"/>
              </a:rPr>
              <a:t>There is an inherent and evident relation between international pesticide management instruments and tools, regardless of their form or character (voluntary or binding): </a:t>
            </a:r>
            <a:r>
              <a:rPr lang="en-GB" sz="1900" b="1" dirty="0">
                <a:latin typeface="Arial" panose="020B0604020202020204" pitchFamily="34" charset="0"/>
                <a:cs typeface="Arial" panose="020B0604020202020204" pitchFamily="34" charset="0"/>
              </a:rPr>
              <a:t>GHS, FAO Code of Conduct, WHO Classification, Highly Hazardous Pesticides, ILO Conventions, BRS Conventions.</a:t>
            </a:r>
            <a:endParaRPr lang="en-GB" sz="1900" dirty="0">
              <a:solidFill>
                <a:srgbClr val="FF0000"/>
              </a:solidFill>
              <a:latin typeface="Arial" panose="020B0604020202020204" pitchFamily="34" charset="0"/>
              <a:cs typeface="Arial" panose="020B0604020202020204" pitchFamily="34" charset="0"/>
            </a:endParaRPr>
          </a:p>
          <a:p>
            <a:r>
              <a:rPr lang="en-GB" sz="1900" dirty="0">
                <a:latin typeface="Arial" panose="020B0604020202020204" pitchFamily="34" charset="0"/>
                <a:cs typeface="Arial" panose="020B0604020202020204" pitchFamily="34" charset="0"/>
              </a:rPr>
              <a:t>The levels of adoption and implementation of these tools and instruments, however, vary between countries and regions.</a:t>
            </a:r>
          </a:p>
        </p:txBody>
      </p:sp>
      <p:pic>
        <p:nvPicPr>
          <p:cNvPr id="4" name="Google Shape;372;p32">
            <a:extLst>
              <a:ext uri="{FF2B5EF4-FFF2-40B4-BE49-F238E27FC236}">
                <a16:creationId xmlns:a16="http://schemas.microsoft.com/office/drawing/2014/main" id="{D7945007-142B-AD75-E528-A77C21DA5DA0}"/>
              </a:ext>
            </a:extLst>
          </p:cNvPr>
          <p:cNvPicPr preferRelativeResize="0">
            <a:picLocks noChangeAspect="1"/>
          </p:cNvPicPr>
          <p:nvPr/>
        </p:nvPicPr>
        <p:blipFill rotWithShape="1">
          <a:blip r:embed="rId4">
            <a:alphaModFix/>
          </a:blip>
          <a:srcRect/>
          <a:stretch/>
        </p:blipFill>
        <p:spPr>
          <a:xfrm>
            <a:off x="259140" y="1319389"/>
            <a:ext cx="1466516" cy="1233206"/>
          </a:xfrm>
          <a:prstGeom prst="rect">
            <a:avLst/>
          </a:prstGeom>
          <a:noFill/>
          <a:ln>
            <a:noFill/>
          </a:ln>
        </p:spPr>
      </p:pic>
      <p:pic>
        <p:nvPicPr>
          <p:cNvPr id="5" name="Google Shape;315;p27">
            <a:extLst>
              <a:ext uri="{FF2B5EF4-FFF2-40B4-BE49-F238E27FC236}">
                <a16:creationId xmlns:a16="http://schemas.microsoft.com/office/drawing/2014/main" id="{5BE30E94-1225-3509-4F35-338DF4A9E747}"/>
              </a:ext>
            </a:extLst>
          </p:cNvPr>
          <p:cNvPicPr preferRelativeResize="0">
            <a:picLocks noChangeAspect="1"/>
          </p:cNvPicPr>
          <p:nvPr/>
        </p:nvPicPr>
        <p:blipFill rotWithShape="1">
          <a:blip r:embed="rId5">
            <a:alphaModFix/>
          </a:blip>
          <a:srcRect/>
          <a:stretch/>
        </p:blipFill>
        <p:spPr>
          <a:xfrm>
            <a:off x="1565155" y="2055579"/>
            <a:ext cx="1094369" cy="1143008"/>
          </a:xfrm>
          <a:prstGeom prst="rect">
            <a:avLst/>
          </a:prstGeom>
          <a:noFill/>
          <a:ln>
            <a:noFill/>
          </a:ln>
        </p:spPr>
      </p:pic>
      <p:pic>
        <p:nvPicPr>
          <p:cNvPr id="7" name="Image 6">
            <a:extLst>
              <a:ext uri="{FF2B5EF4-FFF2-40B4-BE49-F238E27FC236}">
                <a16:creationId xmlns:a16="http://schemas.microsoft.com/office/drawing/2014/main" id="{52CEABE4-ED31-3CB1-6D06-D610297452CB}"/>
              </a:ext>
            </a:extLst>
          </p:cNvPr>
          <p:cNvPicPr>
            <a:picLocks noChangeAspect="1"/>
          </p:cNvPicPr>
          <p:nvPr/>
        </p:nvPicPr>
        <p:blipFill>
          <a:blip r:embed="rId6"/>
          <a:stretch>
            <a:fillRect/>
          </a:stretch>
        </p:blipFill>
        <p:spPr>
          <a:xfrm>
            <a:off x="1542309" y="3875864"/>
            <a:ext cx="881283" cy="881283"/>
          </a:xfrm>
          <a:prstGeom prst="rect">
            <a:avLst/>
          </a:prstGeom>
        </p:spPr>
      </p:pic>
      <p:pic>
        <p:nvPicPr>
          <p:cNvPr id="8" name="Image 7">
            <a:extLst>
              <a:ext uri="{FF2B5EF4-FFF2-40B4-BE49-F238E27FC236}">
                <a16:creationId xmlns:a16="http://schemas.microsoft.com/office/drawing/2014/main" id="{C3052365-C7FB-4653-3A3A-3A9522850B8E}"/>
              </a:ext>
            </a:extLst>
          </p:cNvPr>
          <p:cNvPicPr>
            <a:picLocks noChangeAspect="1"/>
          </p:cNvPicPr>
          <p:nvPr/>
        </p:nvPicPr>
        <p:blipFill rotWithShape="1">
          <a:blip r:embed="rId7"/>
          <a:srcRect t="26175" b="26331"/>
          <a:stretch/>
        </p:blipFill>
        <p:spPr>
          <a:xfrm>
            <a:off x="187350" y="4755363"/>
            <a:ext cx="2948968" cy="1000468"/>
          </a:xfrm>
          <a:prstGeom prst="rect">
            <a:avLst/>
          </a:prstGeom>
        </p:spPr>
      </p:pic>
      <p:pic>
        <p:nvPicPr>
          <p:cNvPr id="9" name="Picture 8" descr="A blue and green logo&#10;&#10;Description automatically generated">
            <a:extLst>
              <a:ext uri="{FF2B5EF4-FFF2-40B4-BE49-F238E27FC236}">
                <a16:creationId xmlns:a16="http://schemas.microsoft.com/office/drawing/2014/main" id="{861F34C6-678C-9301-834F-348CEC8C191A}"/>
              </a:ext>
            </a:extLst>
          </p:cNvPr>
          <p:cNvPicPr>
            <a:picLocks noChangeAspect="1"/>
          </p:cNvPicPr>
          <p:nvPr/>
        </p:nvPicPr>
        <p:blipFill>
          <a:blip r:embed="rId8"/>
          <a:stretch>
            <a:fillRect/>
          </a:stretch>
        </p:blipFill>
        <p:spPr>
          <a:xfrm>
            <a:off x="380589" y="3218157"/>
            <a:ext cx="1011758" cy="758818"/>
          </a:xfrm>
          <a:prstGeom prst="rect">
            <a:avLst/>
          </a:prstGeom>
        </p:spPr>
      </p:pic>
      <p:pic>
        <p:nvPicPr>
          <p:cNvPr id="10" name="Image 9">
            <a:extLst>
              <a:ext uri="{FF2B5EF4-FFF2-40B4-BE49-F238E27FC236}">
                <a16:creationId xmlns:a16="http://schemas.microsoft.com/office/drawing/2014/main" id="{32377205-A97E-B5AC-A244-D91E6305DE4F}"/>
              </a:ext>
            </a:extLst>
          </p:cNvPr>
          <p:cNvPicPr>
            <a:picLocks noChangeAspect="1"/>
          </p:cNvPicPr>
          <p:nvPr/>
        </p:nvPicPr>
        <p:blipFill>
          <a:blip r:embed="rId9"/>
          <a:stretch>
            <a:fillRect/>
          </a:stretch>
        </p:blipFill>
        <p:spPr>
          <a:xfrm>
            <a:off x="1169630" y="5662072"/>
            <a:ext cx="1512480" cy="1068819"/>
          </a:xfrm>
          <a:prstGeom prst="rect">
            <a:avLst/>
          </a:prstGeom>
        </p:spPr>
      </p:pic>
      <p:pic>
        <p:nvPicPr>
          <p:cNvPr id="6" name="Image 4">
            <a:extLst>
              <a:ext uri="{FF2B5EF4-FFF2-40B4-BE49-F238E27FC236}">
                <a16:creationId xmlns:a16="http://schemas.microsoft.com/office/drawing/2014/main" id="{DA480AC4-19C3-ECEF-7F1C-82455E98EDFB}"/>
              </a:ext>
            </a:extLst>
          </p:cNvPr>
          <p:cNvPicPr>
            <a:picLocks noChangeAspect="1"/>
          </p:cNvPicPr>
          <p:nvPr/>
        </p:nvPicPr>
        <p:blipFill>
          <a:blip r:embed="rId10"/>
          <a:stretch>
            <a:fillRect/>
          </a:stretch>
        </p:blipFill>
        <p:spPr>
          <a:xfrm>
            <a:off x="9801506" y="6115022"/>
            <a:ext cx="2304488" cy="640135"/>
          </a:xfrm>
          <a:prstGeom prst="rect">
            <a:avLst/>
          </a:prstGeom>
        </p:spPr>
      </p:pic>
      <p:sp>
        <p:nvSpPr>
          <p:cNvPr id="12" name="Rubrik 1">
            <a:extLst>
              <a:ext uri="{FF2B5EF4-FFF2-40B4-BE49-F238E27FC236}">
                <a16:creationId xmlns:a16="http://schemas.microsoft.com/office/drawing/2014/main" id="{0FBC9542-06A2-DF4A-B507-05DC57237851}"/>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2800" b="1" dirty="0">
                <a:solidFill>
                  <a:schemeClr val="bg1"/>
                </a:solidFill>
                <a:latin typeface="Arial" panose="020B0604020202020204" pitchFamily="34" charset="0"/>
                <a:cs typeface="Arial" panose="020B0604020202020204" pitchFamily="34" charset="0"/>
              </a:rPr>
              <a:t>GHS and international instruments</a:t>
            </a:r>
            <a:endParaRPr lang="sv-SE" sz="3600" b="1" dirty="0">
              <a:solidFill>
                <a:schemeClr val="bg1"/>
              </a:solidFill>
            </a:endParaRPr>
          </a:p>
        </p:txBody>
      </p:sp>
    </p:spTree>
    <p:extLst>
      <p:ext uri="{BB962C8B-B14F-4D97-AF65-F5344CB8AC3E}">
        <p14:creationId xmlns:p14="http://schemas.microsoft.com/office/powerpoint/2010/main" val="1782356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ángulo 13">
            <a:extLst>
              <a:ext uri="{FF2B5EF4-FFF2-40B4-BE49-F238E27FC236}">
                <a16:creationId xmlns:a16="http://schemas.microsoft.com/office/drawing/2014/main" id="{E11F7937-EC46-AF7B-113D-92D72BC05A8F}"/>
              </a:ext>
            </a:extLst>
          </p:cNvPr>
          <p:cNvSpPr/>
          <p:nvPr/>
        </p:nvSpPr>
        <p:spPr>
          <a:xfrm>
            <a:off x="5159896" y="2852936"/>
            <a:ext cx="1152128"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texte 2">
            <a:extLst>
              <a:ext uri="{FF2B5EF4-FFF2-40B4-BE49-F238E27FC236}">
                <a16:creationId xmlns:a16="http://schemas.microsoft.com/office/drawing/2014/main" id="{569BE3FD-BC04-4552-D298-C399BC8A1207}"/>
              </a:ext>
            </a:extLst>
          </p:cNvPr>
          <p:cNvSpPr>
            <a:spLocks noGrp="1"/>
          </p:cNvSpPr>
          <p:nvPr>
            <p:ph type="body" idx="1"/>
          </p:nvPr>
        </p:nvSpPr>
        <p:spPr>
          <a:xfrm>
            <a:off x="4367808" y="4235647"/>
            <a:ext cx="8915399" cy="860400"/>
          </a:xfrm>
        </p:spPr>
        <p:txBody>
          <a:bodyPr>
            <a:normAutofit/>
          </a:bodyPr>
          <a:lstStyle/>
          <a:p>
            <a:r>
              <a:rPr lang="en-US" sz="3200" b="1" dirty="0">
                <a:latin typeface="Arial" panose="020B0604020202020204" pitchFamily="34" charset="0"/>
                <a:cs typeface="Arial" panose="020B0604020202020204" pitchFamily="34" charset="0"/>
              </a:rPr>
              <a:t>Roles and Benefits</a:t>
            </a:r>
            <a:endParaRPr lang="fr-FR" sz="24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EC7DE141-6E96-237B-E824-11AD0D1C0AEE}"/>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29">
            <a:extLst>
              <a:ext uri="{FF2B5EF4-FFF2-40B4-BE49-F238E27FC236}">
                <a16:creationId xmlns:a16="http://schemas.microsoft.com/office/drawing/2014/main" id="{A5FEAFC3-8CA0-FAFD-F75E-49AF5B060CA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6" name="Titre 1">
            <a:extLst>
              <a:ext uri="{FF2B5EF4-FFF2-40B4-BE49-F238E27FC236}">
                <a16:creationId xmlns:a16="http://schemas.microsoft.com/office/drawing/2014/main" id="{A410A4B3-EAC9-E1DD-CD63-595AF72D185C}"/>
              </a:ext>
            </a:extLst>
          </p:cNvPr>
          <p:cNvSpPr txBox="1">
            <a:spLocks/>
          </p:cNvSpPr>
          <p:nvPr/>
        </p:nvSpPr>
        <p:spPr>
          <a:xfrm>
            <a:off x="4367808" y="3328352"/>
            <a:ext cx="6899175" cy="748720"/>
          </a:xfrm>
          <a:prstGeom prst="rect">
            <a:avLst/>
          </a:prstGeom>
        </p:spPr>
        <p:txBody>
          <a:bodyPr vert="horz" lIns="91440" tIns="45720" rIns="91440" bIns="45720" rtlCol="0" anchor="b">
            <a:noAutofit/>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latin typeface="Arial" panose="020B0604020202020204" pitchFamily="34" charset="0"/>
                <a:cs typeface="Arial" panose="020B0604020202020204" pitchFamily="34" charset="0"/>
              </a:rPr>
              <a:t>B3. </a:t>
            </a:r>
            <a:r>
              <a:rPr lang="en-US" sz="3600" b="1" dirty="0">
                <a:solidFill>
                  <a:schemeClr val="bg1"/>
                </a:solidFill>
                <a:latin typeface="Arial" panose="020B0604020202020204" pitchFamily="34" charset="0"/>
                <a:cs typeface="Arial" panose="020B0604020202020204" pitchFamily="34" charset="0"/>
              </a:rPr>
              <a:t>GHS</a:t>
            </a:r>
            <a:r>
              <a:rPr lang="en-US" sz="3600" dirty="0">
                <a:latin typeface="Arial" panose="020B0604020202020204" pitchFamily="34" charset="0"/>
                <a:cs typeface="Arial" panose="020B0604020202020204" pitchFamily="34" charset="0"/>
              </a:rPr>
              <a:t> stakeholders in agriculture</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47729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46122C6A-B93E-DEA7-54CE-245ADFF21161}"/>
              </a:ext>
            </a:extLst>
          </p:cNvPr>
          <p:cNvSpPr/>
          <p:nvPr/>
        </p:nvSpPr>
        <p:spPr>
          <a:xfrm>
            <a:off x="7032104" y="620688"/>
            <a:ext cx="1008112"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7B1B2886-180B-C3F3-61EA-53478A618F88}"/>
              </a:ext>
            </a:extLst>
          </p:cNvPr>
          <p:cNvSpPr>
            <a:spLocks noGrp="1"/>
          </p:cNvSpPr>
          <p:nvPr>
            <p:ph type="title"/>
          </p:nvPr>
        </p:nvSpPr>
        <p:spPr>
          <a:xfrm>
            <a:off x="2063552" y="620688"/>
            <a:ext cx="9695763" cy="1280890"/>
          </a:xfrm>
        </p:spPr>
        <p:txBody>
          <a:bodyPr/>
          <a:lstStyle/>
          <a:p>
            <a:r>
              <a:rPr lang="fr-FR" dirty="0">
                <a:latin typeface="Arial" panose="020B0604020202020204" pitchFamily="34" charset="0"/>
                <a:cs typeface="Arial" panose="020B0604020202020204" pitchFamily="34" charset="0"/>
              </a:rPr>
              <a:t>Target audiences of the </a:t>
            </a:r>
            <a:r>
              <a:rPr lang="fr-FR" b="1" dirty="0">
                <a:solidFill>
                  <a:schemeClr val="bg1"/>
                </a:solidFill>
                <a:latin typeface="Arial" panose="020B0604020202020204" pitchFamily="34" charset="0"/>
                <a:cs typeface="Arial" panose="020B0604020202020204" pitchFamily="34" charset="0"/>
              </a:rPr>
              <a:t>GHS</a:t>
            </a:r>
            <a:r>
              <a:rPr lang="fr-FR" dirty="0">
                <a:latin typeface="Arial" panose="020B0604020202020204" pitchFamily="34" charset="0"/>
                <a:cs typeface="Arial" panose="020B0604020202020204" pitchFamily="34" charset="0"/>
              </a:rPr>
              <a:t> in </a:t>
            </a:r>
            <a:r>
              <a:rPr lang="fr-FR" b="1" dirty="0">
                <a:solidFill>
                  <a:srgbClr val="518932"/>
                </a:solidFill>
                <a:latin typeface="Arial" panose="020B0604020202020204" pitchFamily="34" charset="0"/>
                <a:cs typeface="Arial" panose="020B0604020202020204" pitchFamily="34" charset="0"/>
              </a:rPr>
              <a:t>agriculture</a:t>
            </a:r>
          </a:p>
        </p:txBody>
      </p:sp>
      <p:sp>
        <p:nvSpPr>
          <p:cNvPr id="3" name="Espace réservé du contenu 2">
            <a:extLst>
              <a:ext uri="{FF2B5EF4-FFF2-40B4-BE49-F238E27FC236}">
                <a16:creationId xmlns:a16="http://schemas.microsoft.com/office/drawing/2014/main" id="{EC47F411-170E-5B4C-3084-2A13078EFC57}"/>
              </a:ext>
            </a:extLst>
          </p:cNvPr>
          <p:cNvSpPr>
            <a:spLocks noGrp="1"/>
          </p:cNvSpPr>
          <p:nvPr>
            <p:ph idx="1"/>
          </p:nvPr>
        </p:nvSpPr>
        <p:spPr>
          <a:xfrm>
            <a:off x="2135560" y="1700808"/>
            <a:ext cx="9505056" cy="4824536"/>
          </a:xfrm>
        </p:spPr>
        <p:txBody>
          <a:bodyPr>
            <a:normAutofit/>
          </a:bodyPr>
          <a:lstStyle/>
          <a:p>
            <a:r>
              <a:rPr lang="en-US" dirty="0">
                <a:latin typeface="Arial" panose="020B0604020202020204" pitchFamily="34" charset="0"/>
                <a:cs typeface="Arial" panose="020B0604020202020204" pitchFamily="34" charset="0"/>
              </a:rPr>
              <a:t>Effective implementation of the GHS and sound pesticide hazard communication requires initiatives, activities and capacities for distinct groups of actors. </a:t>
            </a:r>
          </a:p>
          <a:p>
            <a:pPr lvl="1">
              <a:buFont typeface="Wingdings" panose="05000000000000000000" pitchFamily="2" charset="2"/>
              <a:buChar char="q"/>
            </a:pPr>
            <a:r>
              <a:rPr lang="en-US" sz="1800" b="1" dirty="0">
                <a:latin typeface="Arial" panose="020B0604020202020204" pitchFamily="34" charset="0"/>
                <a:cs typeface="Arial" panose="020B0604020202020204" pitchFamily="34" charset="0"/>
              </a:rPr>
              <a:t>Governments, regional institutions and international organizations</a:t>
            </a:r>
            <a:endParaRPr lang="en-US" sz="1800" strike="sngStrike" dirty="0">
              <a:latin typeface="Arial" panose="020B0604020202020204" pitchFamily="34" charset="0"/>
              <a:cs typeface="Arial" panose="020B0604020202020204" pitchFamily="34" charset="0"/>
            </a:endParaRPr>
          </a:p>
          <a:p>
            <a:pPr lvl="1">
              <a:buFont typeface="Wingdings" panose="05000000000000000000" pitchFamily="2" charset="2"/>
              <a:buChar char="q"/>
            </a:pPr>
            <a:r>
              <a:rPr lang="en-US" sz="1800" b="1" dirty="0">
                <a:latin typeface="Arial" panose="020B0604020202020204" pitchFamily="34" charset="0"/>
                <a:cs typeface="Arial" panose="020B0604020202020204" pitchFamily="34" charset="0"/>
              </a:rPr>
              <a:t>Pesticide industry</a:t>
            </a:r>
          </a:p>
          <a:p>
            <a:pPr lvl="1">
              <a:buFont typeface="Wingdings" panose="05000000000000000000" pitchFamily="2" charset="2"/>
              <a:buChar char="q"/>
            </a:pPr>
            <a:r>
              <a:rPr lang="en-US" sz="1800" b="1" dirty="0">
                <a:latin typeface="Arial" panose="020B0604020202020204" pitchFamily="34" charset="0"/>
                <a:cs typeface="Arial" panose="020B0604020202020204" pitchFamily="34" charset="0"/>
              </a:rPr>
              <a:t>Farmers </a:t>
            </a:r>
            <a:r>
              <a:rPr lang="en-US" sz="1800" dirty="0">
                <a:latin typeface="Arial" panose="020B0604020202020204" pitchFamily="34" charset="0"/>
                <a:cs typeface="Arial" panose="020B0604020202020204" pitchFamily="34" charset="0"/>
              </a:rPr>
              <a:t>(main users)</a:t>
            </a:r>
          </a:p>
          <a:p>
            <a:pPr lvl="1">
              <a:buFont typeface="Wingdings" panose="05000000000000000000" pitchFamily="2" charset="2"/>
              <a:buChar char="q"/>
            </a:pPr>
            <a:r>
              <a:rPr lang="en-US" sz="1800" b="1" dirty="0">
                <a:latin typeface="Arial" panose="020B0604020202020204" pitchFamily="34" charset="0"/>
                <a:cs typeface="Arial" panose="020B0604020202020204" pitchFamily="34" charset="0"/>
              </a:rPr>
              <a:t>Civil society </a:t>
            </a:r>
            <a:r>
              <a:rPr lang="en-US" sz="1800" dirty="0">
                <a:latin typeface="Arial" panose="020B0604020202020204" pitchFamily="34" charset="0"/>
                <a:cs typeface="Arial" panose="020B0604020202020204" pitchFamily="34" charset="0"/>
              </a:rPr>
              <a:t>(farmer families, Non-Governmental Organizations, public, first aiders)</a:t>
            </a:r>
          </a:p>
          <a:p>
            <a:r>
              <a:rPr lang="en-US" dirty="0">
                <a:latin typeface="Arial" panose="020B0604020202020204" pitchFamily="34" charset="0"/>
                <a:cs typeface="Arial" panose="020B0604020202020204" pitchFamily="34" charset="0"/>
              </a:rPr>
              <a:t>Each of these groups has their distinct roles and responsibilities and will benefit from GHS implementation.</a:t>
            </a:r>
          </a:p>
          <a:p>
            <a:r>
              <a:rPr lang="en-US" dirty="0">
                <a:latin typeface="Arial" panose="020B0604020202020204" pitchFamily="34" charset="0"/>
                <a:cs typeface="Arial" panose="020B0604020202020204" pitchFamily="34" charset="0"/>
              </a:rPr>
              <a:t>Through a partnership approach their activities can be complementary and thus facilitate implementation of the GHS.</a:t>
            </a:r>
          </a:p>
          <a:p>
            <a:pPr marL="0" indent="0">
              <a:buNone/>
            </a:pPr>
            <a:endParaRPr lang="en-US"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1CAEA8F4-1F50-C484-DB42-CF4BB8ED2870}"/>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A7CA4406-6D43-054C-C69C-1ECAFC744F6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547920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B5B55F99-7B68-2449-52EE-C9D9C7CEB723}"/>
              </a:ext>
            </a:extLst>
          </p:cNvPr>
          <p:cNvSpPr/>
          <p:nvPr/>
        </p:nvSpPr>
        <p:spPr>
          <a:xfrm>
            <a:off x="5015880" y="257182"/>
            <a:ext cx="1008112"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Rubrik 1"/>
          <p:cNvSpPr>
            <a:spLocks noGrp="1"/>
          </p:cNvSpPr>
          <p:nvPr>
            <p:ph type="title"/>
          </p:nvPr>
        </p:nvSpPr>
        <p:spPr>
          <a:xfrm>
            <a:off x="2181845" y="404664"/>
            <a:ext cx="9335723" cy="1280890"/>
          </a:xfrm>
          <a:noFill/>
        </p:spPr>
        <p:txBody>
          <a:bodyPr>
            <a:noAutofit/>
          </a:bodyPr>
          <a:lstStyle/>
          <a:p>
            <a:pPr algn="ctr">
              <a:lnSpc>
                <a:spcPct val="80000"/>
              </a:lnSpc>
            </a:pPr>
            <a:r>
              <a:rPr lang="sv-SE" sz="3100" b="1" dirty="0">
                <a:solidFill>
                  <a:schemeClr val="bg1"/>
                </a:solidFill>
                <a:latin typeface="Arial" panose="020B0604020202020204" pitchFamily="34" charset="0"/>
                <a:cs typeface="Arial" panose="020B0604020202020204" pitchFamily="34" charset="0"/>
              </a:rPr>
              <a:t>GHS</a:t>
            </a:r>
            <a:r>
              <a:rPr lang="sv-SE" sz="3100" dirty="0">
                <a:latin typeface="Arial" panose="020B0604020202020204" pitchFamily="34" charset="0"/>
                <a:cs typeface="Arial" panose="020B0604020202020204" pitchFamily="34" charset="0"/>
              </a:rPr>
              <a:t> in </a:t>
            </a:r>
            <a:r>
              <a:rPr lang="sv-SE" sz="3100" b="1" dirty="0">
                <a:solidFill>
                  <a:srgbClr val="518932"/>
                </a:solidFill>
                <a:latin typeface="Arial" panose="020B0604020202020204" pitchFamily="34" charset="0"/>
                <a:cs typeface="Arial" panose="020B0604020202020204" pitchFamily="34" charset="0"/>
              </a:rPr>
              <a:t>Agriculture</a:t>
            </a:r>
            <a:br>
              <a:rPr lang="sv-SE" sz="3100" dirty="0">
                <a:latin typeface="Arial" panose="020B0604020202020204" pitchFamily="34" charset="0"/>
                <a:cs typeface="Arial" panose="020B0604020202020204" pitchFamily="34" charset="0"/>
              </a:rPr>
            </a:br>
            <a:br>
              <a:rPr lang="sv-SE" sz="3100" dirty="0">
                <a:latin typeface="Arial" panose="020B0604020202020204" pitchFamily="34" charset="0"/>
                <a:cs typeface="Arial" panose="020B0604020202020204" pitchFamily="34" charset="0"/>
              </a:rPr>
            </a:br>
            <a:r>
              <a:rPr lang="sv-SE" sz="3100" dirty="0">
                <a:latin typeface="Arial" panose="020B0604020202020204" pitchFamily="34" charset="0"/>
                <a:cs typeface="Arial" panose="020B0604020202020204" pitchFamily="34" charset="0"/>
              </a:rPr>
              <a:t>Roles and Benefits to </a:t>
            </a:r>
            <a:r>
              <a:rPr lang="sv-SE" sz="3100" b="1" dirty="0">
                <a:latin typeface="Arial" panose="020B0604020202020204" pitchFamily="34" charset="0"/>
                <a:cs typeface="Arial" panose="020B0604020202020204" pitchFamily="34" charset="0"/>
              </a:rPr>
              <a:t>Governments</a:t>
            </a:r>
          </a:p>
        </p:txBody>
      </p:sp>
      <p:sp>
        <p:nvSpPr>
          <p:cNvPr id="3" name="Platshållare för innehåll 2"/>
          <p:cNvSpPr>
            <a:spLocks noGrp="1"/>
          </p:cNvSpPr>
          <p:nvPr>
            <p:ph idx="1"/>
          </p:nvPr>
        </p:nvSpPr>
        <p:spPr>
          <a:xfrm>
            <a:off x="1773143" y="1920298"/>
            <a:ext cx="10153128" cy="4680520"/>
          </a:xfrm>
        </p:spPr>
        <p:txBody>
          <a:bodyPr>
            <a:normAutofit lnSpcReduction="10000"/>
          </a:bodyPr>
          <a:lstStyle/>
          <a:p>
            <a:r>
              <a:rPr lang="en-US" sz="1900" dirty="0">
                <a:latin typeface="Arial" panose="020B0604020202020204" pitchFamily="34" charset="0"/>
                <a:cs typeface="Arial" panose="020B0604020202020204" pitchFamily="34" charset="0"/>
              </a:rPr>
              <a:t>Governments have the role of regulating chemicals use in the agriculture sector via legislation or standards.</a:t>
            </a:r>
          </a:p>
          <a:p>
            <a:r>
              <a:rPr lang="en-US" sz="1900" b="1" dirty="0">
                <a:latin typeface="Arial" panose="020B0604020202020204" pitchFamily="34" charset="0"/>
                <a:cs typeface="Arial" panose="020B0604020202020204" pitchFamily="34" charset="0"/>
              </a:rPr>
              <a:t>The GHS is intended to facilitate the work of regulatory bodies and to reduce their administrative burden and costs</a:t>
            </a:r>
          </a:p>
          <a:p>
            <a:pPr lvl="1">
              <a:buFont typeface="VAG Rounded Black SSi" panose="020B0500000000000000" pitchFamily="34" charset="0"/>
              <a:buChar char="+"/>
            </a:pPr>
            <a:r>
              <a:rPr lang="en-GB" sz="1700" dirty="0">
                <a:solidFill>
                  <a:schemeClr val="tx1"/>
                </a:solidFill>
                <a:latin typeface="Arial" panose="020B0604020202020204" pitchFamily="34" charset="0"/>
                <a:cs typeface="Arial" panose="020B0604020202020204" pitchFamily="34" charset="0"/>
              </a:rPr>
              <a:t>Fewer accidents and incidents with pesticides</a:t>
            </a:r>
            <a:r>
              <a:rPr lang="en-US" sz="1700" dirty="0">
                <a:solidFill>
                  <a:schemeClr val="tx1"/>
                </a:solidFill>
                <a:latin typeface="Arial" panose="020B0604020202020204" pitchFamily="34" charset="0"/>
                <a:cs typeface="Arial" panose="020B0604020202020204" pitchFamily="34" charset="0"/>
              </a:rPr>
              <a:t>, in manufacturing/formulating companies, at points of sale, and in farms</a:t>
            </a:r>
          </a:p>
          <a:p>
            <a:pPr lvl="1">
              <a:buFont typeface="VAG Rounded Black SSi" panose="020B0500000000000000" pitchFamily="34" charset="0"/>
              <a:buChar char="+"/>
            </a:pPr>
            <a:r>
              <a:rPr lang="en-US" sz="1700" dirty="0">
                <a:solidFill>
                  <a:schemeClr val="tx1"/>
                </a:solidFill>
                <a:latin typeface="Arial" panose="020B0604020202020204" pitchFamily="34" charset="0"/>
                <a:cs typeface="Arial" panose="020B0604020202020204" pitchFamily="34" charset="0"/>
              </a:rPr>
              <a:t>Improved protection of agricultural workers, families and the public</a:t>
            </a:r>
            <a:endParaRPr lang="sv-SE" sz="1700" dirty="0">
              <a:solidFill>
                <a:schemeClr val="tx1"/>
              </a:solidFill>
              <a:latin typeface="Arial" panose="020B0604020202020204" pitchFamily="34" charset="0"/>
              <a:cs typeface="Arial" panose="020B0604020202020204" pitchFamily="34" charset="0"/>
            </a:endParaRPr>
          </a:p>
          <a:p>
            <a:pPr lvl="1">
              <a:buFont typeface="VAG Rounded Black SSi" panose="020B0500000000000000" pitchFamily="34" charset="0"/>
              <a:buChar char="+"/>
            </a:pPr>
            <a:r>
              <a:rPr lang="sv-SE" sz="1700" dirty="0">
                <a:solidFill>
                  <a:schemeClr val="tx1"/>
                </a:solidFill>
                <a:latin typeface="Arial" panose="020B0604020202020204" pitchFamily="34" charset="0"/>
                <a:cs typeface="Arial" panose="020B0604020202020204" pitchFamily="34" charset="0"/>
              </a:rPr>
              <a:t>Lower health care costs</a:t>
            </a:r>
            <a:r>
              <a:rPr lang="en-US" sz="1700" dirty="0">
                <a:solidFill>
                  <a:schemeClr val="tx1"/>
                </a:solidFill>
                <a:latin typeface="Arial" panose="020B0604020202020204" pitchFamily="34" charset="0"/>
                <a:cs typeface="Arial" panose="020B0604020202020204" pitchFamily="34" charset="0"/>
              </a:rPr>
              <a:t> </a:t>
            </a:r>
          </a:p>
          <a:p>
            <a:pPr lvl="1">
              <a:buFont typeface="VAG Rounded Black SSi" panose="020B0500000000000000" pitchFamily="34" charset="0"/>
              <a:buChar char="+"/>
            </a:pPr>
            <a:r>
              <a:rPr lang="en-US" sz="1700" dirty="0">
                <a:solidFill>
                  <a:schemeClr val="tx1"/>
                </a:solidFill>
                <a:latin typeface="Arial" panose="020B0604020202020204" pitchFamily="34" charset="0"/>
                <a:cs typeface="Arial" panose="020B0604020202020204" pitchFamily="34" charset="0"/>
              </a:rPr>
              <a:t>Avoidance of duplication of efforts in creating national systems for pesticide hazard classification and labelling</a:t>
            </a:r>
          </a:p>
          <a:p>
            <a:pPr lvl="1">
              <a:buFont typeface="VAG Rounded Black SSi" panose="020B0500000000000000" pitchFamily="34" charset="0"/>
              <a:buChar char="+"/>
            </a:pPr>
            <a:r>
              <a:rPr lang="en-US" sz="1700" dirty="0">
                <a:solidFill>
                  <a:schemeClr val="tx1"/>
                </a:solidFill>
                <a:latin typeface="Arial" panose="020B0604020202020204" pitchFamily="34" charset="0"/>
                <a:cs typeface="Arial" panose="020B0604020202020204" pitchFamily="34" charset="0"/>
              </a:rPr>
              <a:t>Reduced costs and eased coordination for pesticide legislation, enforcement and monitoring (could help address illegal trade of pesticides)</a:t>
            </a:r>
          </a:p>
          <a:p>
            <a:pPr lvl="1">
              <a:buFont typeface="VAG Rounded Black SSi" panose="020B0500000000000000" pitchFamily="34" charset="0"/>
              <a:buChar char="+"/>
            </a:pPr>
            <a:r>
              <a:rPr lang="en-US" sz="1700" dirty="0">
                <a:solidFill>
                  <a:schemeClr val="tx1"/>
                </a:solidFill>
                <a:latin typeface="Arial" panose="020B0604020202020204" pitchFamily="34" charset="0"/>
                <a:cs typeface="Arial" panose="020B0604020202020204" pitchFamily="34" charset="0"/>
              </a:rPr>
              <a:t>Improved reputation and communication on pesticide issues both domestically and internationally</a:t>
            </a:r>
            <a:endParaRPr lang="sv-SE" sz="1700" dirty="0">
              <a:solidFill>
                <a:schemeClr val="tx1"/>
              </a:solidFill>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3D90B616-E0A1-2270-225A-7EB18E56C37E}"/>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32067ADF-C556-B7C2-E01D-799CE178E3D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0754201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CFFAAE58-4B1F-47F8-2037-4BDC25FA2D35}"/>
              </a:ext>
            </a:extLst>
          </p:cNvPr>
          <p:cNvSpPr/>
          <p:nvPr/>
        </p:nvSpPr>
        <p:spPr>
          <a:xfrm>
            <a:off x="4727848" y="462883"/>
            <a:ext cx="936104"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Platshållare för innehåll 2"/>
          <p:cNvSpPr>
            <a:spLocks noGrp="1"/>
          </p:cNvSpPr>
          <p:nvPr>
            <p:ph idx="1"/>
          </p:nvPr>
        </p:nvSpPr>
        <p:spPr>
          <a:xfrm>
            <a:off x="838199" y="2277005"/>
            <a:ext cx="11065131" cy="4320347"/>
          </a:xfrm>
        </p:spPr>
        <p:txBody>
          <a:bodyPr>
            <a:normAutofit fontScale="77500" lnSpcReduction="20000"/>
          </a:bodyPr>
          <a:lstStyle/>
          <a:p>
            <a:r>
              <a:rPr lang="en-US" sz="2400" dirty="0">
                <a:latin typeface="Arial" panose="020B0604020202020204" pitchFamily="34" charset="0"/>
                <a:cs typeface="Arial" panose="020B0604020202020204" pitchFamily="34" charset="0"/>
              </a:rPr>
              <a:t>Industry that manufactures/formulates and sells pesticides and other chemicals used in the agricultural sector is responsible for appropriate labelling following national laws and requirements. It may provide training on the proper use of their products. </a:t>
            </a:r>
          </a:p>
          <a:p>
            <a:r>
              <a:rPr lang="en-US" sz="2400" dirty="0">
                <a:latin typeface="Arial" panose="020B0604020202020204" pitchFamily="34" charset="0"/>
                <a:cs typeface="Arial" panose="020B0604020202020204" pitchFamily="34" charset="0"/>
              </a:rPr>
              <a:t>“Industry” includes: pesticide industry associations, individual companies, employees, distributors, retailers.</a:t>
            </a:r>
          </a:p>
          <a:p>
            <a:r>
              <a:rPr lang="en-US" sz="2400" dirty="0">
                <a:latin typeface="Arial" panose="020B0604020202020204" pitchFamily="34" charset="0"/>
                <a:cs typeface="Arial" panose="020B0604020202020204" pitchFamily="34" charset="0"/>
              </a:rPr>
              <a:t>The GHS is designed to allow for self-classification by the pesticide industry as it contains sufficient context and guidance.</a:t>
            </a:r>
          </a:p>
          <a:p>
            <a:pPr lvl="1">
              <a:buFont typeface="VAG Rounded Black SSi" panose="020B0500000000000000" pitchFamily="34" charset="0"/>
              <a:buChar char="+"/>
            </a:pPr>
            <a:r>
              <a:rPr lang="en-US" sz="2300" dirty="0">
                <a:solidFill>
                  <a:schemeClr val="tx1"/>
                </a:solidFill>
                <a:latin typeface="Arial" panose="020B0604020202020204" pitchFamily="34" charset="0"/>
                <a:cs typeface="Arial" panose="020B0604020202020204" pitchFamily="34" charset="0"/>
              </a:rPr>
              <a:t>Safer work environment and transport of pesticides</a:t>
            </a:r>
          </a:p>
          <a:p>
            <a:pPr lvl="1">
              <a:buFont typeface="VAG Rounded Black SSi" panose="020B0500000000000000" pitchFamily="34" charset="0"/>
              <a:buChar char="+"/>
            </a:pPr>
            <a:r>
              <a:rPr lang="en-US" sz="2300" dirty="0">
                <a:solidFill>
                  <a:schemeClr val="tx1"/>
                </a:solidFill>
                <a:latin typeface="Arial" panose="020B0604020202020204" pitchFamily="34" charset="0"/>
                <a:cs typeface="Arial" panose="020B0604020202020204" pitchFamily="34" charset="0"/>
              </a:rPr>
              <a:t>Reduced costs due to fewer accidents and illnesses</a:t>
            </a:r>
          </a:p>
          <a:p>
            <a:pPr lvl="1">
              <a:buFont typeface="VAG Rounded Black SSi" panose="020B0500000000000000" pitchFamily="34" charset="0"/>
              <a:buChar char="+"/>
            </a:pPr>
            <a:r>
              <a:rPr lang="en-US" sz="2300" dirty="0">
                <a:solidFill>
                  <a:schemeClr val="tx1"/>
                </a:solidFill>
                <a:latin typeface="Arial" panose="020B0604020202020204" pitchFamily="34" charset="0"/>
                <a:cs typeface="Arial" panose="020B0604020202020204" pitchFamily="34" charset="0"/>
              </a:rPr>
              <a:t>Increased efficiency and reduced costs from compliance with pesticide hazard communication </a:t>
            </a:r>
            <a:r>
              <a:rPr lang="sv-SE" sz="2300" dirty="0">
                <a:solidFill>
                  <a:schemeClr val="tx1"/>
                </a:solidFill>
                <a:latin typeface="Arial" panose="020B0604020202020204" pitchFamily="34" charset="0"/>
                <a:cs typeface="Arial" panose="020B0604020202020204" pitchFamily="34" charset="0"/>
              </a:rPr>
              <a:t>regulations</a:t>
            </a:r>
          </a:p>
          <a:p>
            <a:pPr lvl="1">
              <a:buFont typeface="VAG Rounded Black SSi" panose="020B0500000000000000" pitchFamily="34" charset="0"/>
              <a:buChar char="+"/>
            </a:pPr>
            <a:r>
              <a:rPr lang="en-US" sz="2300" dirty="0">
                <a:solidFill>
                  <a:schemeClr val="tx1"/>
                </a:solidFill>
                <a:latin typeface="Arial" panose="020B0604020202020204" pitchFamily="34" charset="0"/>
                <a:cs typeface="Arial" panose="020B0604020202020204" pitchFamily="34" charset="0"/>
              </a:rPr>
              <a:t>Facilitation of electronic transmission systems with international scope (e.g. for complying with Conventions)</a:t>
            </a:r>
            <a:endParaRPr lang="en-GB" sz="2300" dirty="0">
              <a:solidFill>
                <a:schemeClr val="tx1"/>
              </a:solidFill>
              <a:latin typeface="Arial" panose="020B0604020202020204" pitchFamily="34" charset="0"/>
              <a:cs typeface="Arial" panose="020B0604020202020204" pitchFamily="34" charset="0"/>
            </a:endParaRPr>
          </a:p>
          <a:p>
            <a:pPr lvl="1">
              <a:buFont typeface="VAG Rounded Black SSi" panose="020B0500000000000000" pitchFamily="34" charset="0"/>
              <a:buChar char="+"/>
            </a:pPr>
            <a:r>
              <a:rPr lang="en-US" sz="2300" dirty="0">
                <a:solidFill>
                  <a:schemeClr val="tx1"/>
                </a:solidFill>
                <a:latin typeface="Arial" panose="020B0604020202020204" pitchFamily="34" charset="0"/>
                <a:cs typeface="Arial" panose="020B0604020202020204" pitchFamily="34" charset="0"/>
              </a:rPr>
              <a:t>Improved corporate image and credibility</a:t>
            </a:r>
            <a:endParaRPr lang="sv-SE" sz="2600" dirty="0">
              <a:solidFill>
                <a:schemeClr val="tx1"/>
              </a:solidFill>
              <a:latin typeface="Arial" panose="020B0604020202020204" pitchFamily="34" charset="0"/>
              <a:cs typeface="Arial" panose="020B0604020202020204" pitchFamily="34" charset="0"/>
            </a:endParaRPr>
          </a:p>
        </p:txBody>
      </p:sp>
      <p:sp>
        <p:nvSpPr>
          <p:cNvPr id="5" name="Rubrik 1">
            <a:extLst>
              <a:ext uri="{FF2B5EF4-FFF2-40B4-BE49-F238E27FC236}">
                <a16:creationId xmlns:a16="http://schemas.microsoft.com/office/drawing/2014/main" id="{98F47F05-C7AD-DA55-AA4A-3F49579FE2FC}"/>
              </a:ext>
            </a:extLst>
          </p:cNvPr>
          <p:cNvSpPr txBox="1">
            <a:spLocks/>
          </p:cNvSpPr>
          <p:nvPr/>
        </p:nvSpPr>
        <p:spPr>
          <a:xfrm>
            <a:off x="1847528" y="620688"/>
            <a:ext cx="9335723" cy="1280890"/>
          </a:xfrm>
          <a:prstGeom prst="rect">
            <a:avLst/>
          </a:prstGeom>
          <a:noFill/>
        </p:spPr>
        <p:txBody>
          <a:bodyPr vert="horz" lIns="91440" tIns="45720" rIns="91440" bIns="45720" rtlCol="0" anchor="t">
            <a:normAutofit fontScale="85000" lnSpcReduction="200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sv-SE" b="1" dirty="0">
                <a:solidFill>
                  <a:schemeClr val="bg1"/>
                </a:solidFill>
                <a:latin typeface="Arial" panose="020B0604020202020204" pitchFamily="34" charset="0"/>
                <a:cs typeface="Arial" panose="020B0604020202020204" pitchFamily="34" charset="0"/>
              </a:rPr>
              <a:t>GHS</a:t>
            </a:r>
            <a:r>
              <a:rPr lang="sv-SE" dirty="0">
                <a:latin typeface="Arial" panose="020B0604020202020204" pitchFamily="34" charset="0"/>
                <a:cs typeface="Arial" panose="020B0604020202020204" pitchFamily="34" charset="0"/>
              </a:rPr>
              <a:t> in </a:t>
            </a:r>
            <a:r>
              <a:rPr lang="sv-SE" b="1" dirty="0">
                <a:solidFill>
                  <a:srgbClr val="518932"/>
                </a:solidFill>
                <a:latin typeface="Arial" panose="020B0604020202020204" pitchFamily="34" charset="0"/>
                <a:cs typeface="Arial" panose="020B0604020202020204" pitchFamily="34" charset="0"/>
              </a:rPr>
              <a:t>Agriculture</a:t>
            </a:r>
          </a:p>
          <a:p>
            <a:pPr algn="ctr"/>
            <a:br>
              <a:rPr lang="sv-SE" dirty="0">
                <a:latin typeface="Arial" panose="020B0604020202020204" pitchFamily="34" charset="0"/>
                <a:cs typeface="Arial" panose="020B0604020202020204" pitchFamily="34" charset="0"/>
              </a:rPr>
            </a:br>
            <a:r>
              <a:rPr lang="sv-SE" dirty="0">
                <a:latin typeface="Arial" panose="020B0604020202020204" pitchFamily="34" charset="0"/>
                <a:cs typeface="Arial" panose="020B0604020202020204" pitchFamily="34" charset="0"/>
              </a:rPr>
              <a:t>Roles and Benefits to </a:t>
            </a:r>
            <a:r>
              <a:rPr lang="sv-SE" b="1" dirty="0">
                <a:latin typeface="Arial" panose="020B0604020202020204" pitchFamily="34" charset="0"/>
                <a:cs typeface="Arial" panose="020B0604020202020204" pitchFamily="34" charset="0"/>
              </a:rPr>
              <a:t>Industry</a:t>
            </a:r>
          </a:p>
        </p:txBody>
      </p:sp>
      <p:pic>
        <p:nvPicPr>
          <p:cNvPr id="2" name="Image 4">
            <a:extLst>
              <a:ext uri="{FF2B5EF4-FFF2-40B4-BE49-F238E27FC236}">
                <a16:creationId xmlns:a16="http://schemas.microsoft.com/office/drawing/2014/main" id="{A744A946-BBB5-A6E1-3B3E-C83C0A83394E}"/>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936188A7-68AA-07E0-616A-F25A6D69509F}"/>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072235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ángulo 13">
            <a:extLst>
              <a:ext uri="{FF2B5EF4-FFF2-40B4-BE49-F238E27FC236}">
                <a16:creationId xmlns:a16="http://schemas.microsoft.com/office/drawing/2014/main" id="{1EB3D60B-FCC3-E047-9BFE-32808DEDA97C}"/>
              </a:ext>
            </a:extLst>
          </p:cNvPr>
          <p:cNvSpPr/>
          <p:nvPr/>
        </p:nvSpPr>
        <p:spPr>
          <a:xfrm>
            <a:off x="4655840" y="304778"/>
            <a:ext cx="864096"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5" name="Platshållare för innehåll 4">
            <a:extLst>
              <a:ext uri="{FF2B5EF4-FFF2-40B4-BE49-F238E27FC236}">
                <a16:creationId xmlns:a16="http://schemas.microsoft.com/office/drawing/2014/main" id="{E5D8E2BC-5775-E2A7-E36C-A4036125836E}"/>
              </a:ext>
            </a:extLst>
          </p:cNvPr>
          <p:cNvSpPr>
            <a:spLocks noGrp="1"/>
          </p:cNvSpPr>
          <p:nvPr>
            <p:ph idx="1"/>
          </p:nvPr>
        </p:nvSpPr>
        <p:spPr>
          <a:xfrm>
            <a:off x="1847528" y="2204864"/>
            <a:ext cx="9939536" cy="3915816"/>
          </a:xfrm>
        </p:spPr>
        <p:txBody>
          <a:bodyPr>
            <a:normAutofit/>
          </a:bodyPr>
          <a:lstStyle/>
          <a:p>
            <a:r>
              <a:rPr lang="en-GB" sz="2000" dirty="0">
                <a:solidFill>
                  <a:schemeClr val="tx1"/>
                </a:solidFill>
                <a:latin typeface="Arial" panose="020B0604020202020204" pitchFamily="34" charset="0"/>
                <a:cs typeface="Arial" panose="020B0604020202020204" pitchFamily="34" charset="0"/>
              </a:rPr>
              <a:t>Agricultural workers unions, extension services, international organizations (e.g. FAO, ILO and UNITAR) and in some cases NGOs or academia, may undertake awareness and training activities for farmers and farm workers on the use of pesticides and understanding of the labels.</a:t>
            </a:r>
          </a:p>
          <a:p>
            <a:r>
              <a:rPr lang="en-GB" sz="2000" dirty="0">
                <a:solidFill>
                  <a:schemeClr val="tx1"/>
                </a:solidFill>
                <a:latin typeface="Arial" panose="020B0604020202020204" pitchFamily="34" charset="0"/>
                <a:cs typeface="Arial" panose="020B0604020202020204" pitchFamily="34" charset="0"/>
              </a:rPr>
              <a:t>They can also promote effective GHS implementation (media campaigns, dialogues, monitoring role).</a:t>
            </a:r>
          </a:p>
          <a:p>
            <a:pPr lvl="1">
              <a:lnSpc>
                <a:spcPct val="90000"/>
              </a:lnSpc>
              <a:buFont typeface="VAG Rounded Black SSi" panose="020B0500000000000000" pitchFamily="34" charset="0"/>
              <a:buChar char="+"/>
            </a:pPr>
            <a:r>
              <a:rPr lang="en-GB" sz="1800" dirty="0">
                <a:solidFill>
                  <a:schemeClr val="tx1"/>
                </a:solidFill>
                <a:latin typeface="Arial" panose="020B0604020202020204" pitchFamily="34" charset="0"/>
                <a:cs typeface="Arial" panose="020B0604020202020204" pitchFamily="34" charset="0"/>
              </a:rPr>
              <a:t>Improved safety for farmers, farm workers and others (including neighbours, by-standers and the public) through consistent and simplified communication on pesticide hazards and practices for proper handling and use</a:t>
            </a:r>
          </a:p>
          <a:p>
            <a:pPr lvl="1">
              <a:lnSpc>
                <a:spcPct val="90000"/>
              </a:lnSpc>
              <a:buFont typeface="VAG Rounded Black SSi" panose="020B0500000000000000" pitchFamily="34" charset="0"/>
              <a:buChar char="+"/>
            </a:pPr>
            <a:r>
              <a:rPr lang="en-GB" sz="1800" dirty="0">
                <a:solidFill>
                  <a:schemeClr val="tx1"/>
                </a:solidFill>
                <a:latin typeface="Arial" panose="020B0604020202020204" pitchFamily="34" charset="0"/>
                <a:cs typeface="Arial" panose="020B0604020202020204" pitchFamily="34" charset="0"/>
              </a:rPr>
              <a:t>Greater awareness of hazards, resulting in better use of pesticides in the </a:t>
            </a:r>
            <a:r>
              <a:rPr lang="en-US" sz="1800" dirty="0">
                <a:solidFill>
                  <a:schemeClr val="tx1"/>
                </a:solidFill>
                <a:latin typeface="Arial" panose="020B0604020202020204" pitchFamily="34" charset="0"/>
                <a:cs typeface="Arial" panose="020B0604020202020204" pitchFamily="34" charset="0"/>
              </a:rPr>
              <a:t>fields, in greenhouses and in homes</a:t>
            </a:r>
          </a:p>
          <a:p>
            <a:pPr lvl="1">
              <a:lnSpc>
                <a:spcPct val="90000"/>
              </a:lnSpc>
              <a:buFont typeface="VAG Rounded Black SSi" panose="020B0500000000000000" pitchFamily="34" charset="0"/>
              <a:buChar char="+"/>
            </a:pPr>
            <a:r>
              <a:rPr lang="en-US" sz="1800" dirty="0">
                <a:solidFill>
                  <a:schemeClr val="tx1"/>
                </a:solidFill>
                <a:latin typeface="Arial" panose="020B0604020202020204" pitchFamily="34" charset="0"/>
                <a:cs typeface="Arial" panose="020B0604020202020204" pitchFamily="34" charset="0"/>
              </a:rPr>
              <a:t>Fewer incidents with pesticide-treated fields and re-entry requirements (on label)</a:t>
            </a:r>
            <a:endParaRPr lang="sv-SE" sz="1800" dirty="0">
              <a:solidFill>
                <a:schemeClr val="tx1"/>
              </a:solidFill>
              <a:latin typeface="Arial" panose="020B0604020202020204" pitchFamily="34" charset="0"/>
              <a:cs typeface="Arial" panose="020B0604020202020204" pitchFamily="34" charset="0"/>
            </a:endParaRPr>
          </a:p>
          <a:p>
            <a:endParaRPr lang="sv-SE" dirty="0">
              <a:latin typeface="Arial" panose="020B0604020202020204" pitchFamily="34" charset="0"/>
              <a:cs typeface="Arial" panose="020B0604020202020204" pitchFamily="34" charset="0"/>
            </a:endParaRPr>
          </a:p>
        </p:txBody>
      </p:sp>
      <p:sp>
        <p:nvSpPr>
          <p:cNvPr id="3" name="Rubrik 1">
            <a:extLst>
              <a:ext uri="{FF2B5EF4-FFF2-40B4-BE49-F238E27FC236}">
                <a16:creationId xmlns:a16="http://schemas.microsoft.com/office/drawing/2014/main" id="{0EB6EDDD-C2B6-76F5-3D6E-011BEDC9824C}"/>
              </a:ext>
            </a:extLst>
          </p:cNvPr>
          <p:cNvSpPr txBox="1">
            <a:spLocks/>
          </p:cNvSpPr>
          <p:nvPr/>
        </p:nvSpPr>
        <p:spPr>
          <a:xfrm>
            <a:off x="937320" y="476672"/>
            <a:ext cx="10849744" cy="1512168"/>
          </a:xfrm>
          <a:prstGeom prst="rect">
            <a:avLst/>
          </a:prstGeom>
          <a:noFill/>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80000"/>
              </a:lnSpc>
            </a:pPr>
            <a:r>
              <a:rPr lang="sv-SE" sz="3000" b="1" dirty="0">
                <a:solidFill>
                  <a:schemeClr val="bg1"/>
                </a:solidFill>
                <a:latin typeface="Arial" panose="020B0604020202020204" pitchFamily="34" charset="0"/>
                <a:cs typeface="Arial" panose="020B0604020202020204" pitchFamily="34" charset="0"/>
              </a:rPr>
              <a:t>GHS</a:t>
            </a:r>
            <a:r>
              <a:rPr lang="sv-SE" sz="3000" dirty="0">
                <a:latin typeface="Arial" panose="020B0604020202020204" pitchFamily="34" charset="0"/>
                <a:cs typeface="Arial" panose="020B0604020202020204" pitchFamily="34" charset="0"/>
              </a:rPr>
              <a:t> in </a:t>
            </a:r>
            <a:r>
              <a:rPr lang="sv-SE" sz="3000" b="1" dirty="0">
                <a:solidFill>
                  <a:srgbClr val="518932"/>
                </a:solidFill>
                <a:latin typeface="Arial" panose="020B0604020202020204" pitchFamily="34" charset="0"/>
                <a:cs typeface="Arial" panose="020B0604020202020204" pitchFamily="34" charset="0"/>
              </a:rPr>
              <a:t>Agriculture</a:t>
            </a:r>
          </a:p>
          <a:p>
            <a:pPr algn="ctr">
              <a:lnSpc>
                <a:spcPct val="80000"/>
              </a:lnSpc>
            </a:pPr>
            <a:endParaRPr lang="sv-SE" sz="3000" dirty="0">
              <a:latin typeface="Arial" panose="020B0604020202020204" pitchFamily="34" charset="0"/>
              <a:cs typeface="Arial" panose="020B0604020202020204" pitchFamily="34" charset="0"/>
            </a:endParaRPr>
          </a:p>
          <a:p>
            <a:pPr algn="ctr">
              <a:lnSpc>
                <a:spcPct val="80000"/>
              </a:lnSpc>
              <a:spcAft>
                <a:spcPts val="600"/>
              </a:spcAft>
            </a:pPr>
            <a:r>
              <a:rPr lang="sv-SE" sz="3000" dirty="0">
                <a:latin typeface="Arial" panose="020B0604020202020204" pitchFamily="34" charset="0"/>
                <a:cs typeface="Arial" panose="020B0604020202020204" pitchFamily="34" charset="0"/>
              </a:rPr>
              <a:t>Roles and Benefits to </a:t>
            </a:r>
            <a:r>
              <a:rPr lang="sv-SE" sz="3000" b="1" dirty="0">
                <a:latin typeface="Arial" panose="020B0604020202020204" pitchFamily="34" charset="0"/>
                <a:cs typeface="Arial" panose="020B0604020202020204" pitchFamily="34" charset="0"/>
              </a:rPr>
              <a:t>Farmers,</a:t>
            </a:r>
            <a:br>
              <a:rPr lang="sv-SE" sz="3000" b="1" dirty="0">
                <a:latin typeface="Arial" panose="020B0604020202020204" pitchFamily="34" charset="0"/>
                <a:cs typeface="Arial" panose="020B0604020202020204" pitchFamily="34" charset="0"/>
              </a:rPr>
            </a:br>
            <a:r>
              <a:rPr lang="sv-SE" sz="3000" b="1" dirty="0">
                <a:latin typeface="Arial" panose="020B0604020202020204" pitchFamily="34" charset="0"/>
                <a:cs typeface="Arial" panose="020B0604020202020204" pitchFamily="34" charset="0"/>
              </a:rPr>
              <a:t>Agricultural Workers and Civil Society</a:t>
            </a:r>
          </a:p>
        </p:txBody>
      </p:sp>
      <p:pic>
        <p:nvPicPr>
          <p:cNvPr id="2" name="Image 4">
            <a:extLst>
              <a:ext uri="{FF2B5EF4-FFF2-40B4-BE49-F238E27FC236}">
                <a16:creationId xmlns:a16="http://schemas.microsoft.com/office/drawing/2014/main" id="{575D3619-C3E8-1185-7492-B7DB0518F59E}"/>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C9870561-F803-1CC4-C4AE-9D1D6684A35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215866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ángulo 13">
            <a:extLst>
              <a:ext uri="{FF2B5EF4-FFF2-40B4-BE49-F238E27FC236}">
                <a16:creationId xmlns:a16="http://schemas.microsoft.com/office/drawing/2014/main" id="{6A143BF0-613E-C0E9-6282-7CC02BB69A95}"/>
              </a:ext>
            </a:extLst>
          </p:cNvPr>
          <p:cNvSpPr/>
          <p:nvPr/>
        </p:nvSpPr>
        <p:spPr>
          <a:xfrm>
            <a:off x="5231904" y="2740508"/>
            <a:ext cx="1102349" cy="6759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texte 2">
            <a:extLst>
              <a:ext uri="{FF2B5EF4-FFF2-40B4-BE49-F238E27FC236}">
                <a16:creationId xmlns:a16="http://schemas.microsoft.com/office/drawing/2014/main" id="{569BE3FD-BC04-4552-D298-C399BC8A1207}"/>
              </a:ext>
            </a:extLst>
          </p:cNvPr>
          <p:cNvSpPr>
            <a:spLocks noGrp="1"/>
          </p:cNvSpPr>
          <p:nvPr>
            <p:ph type="body" idx="1"/>
          </p:nvPr>
        </p:nvSpPr>
        <p:spPr>
          <a:xfrm>
            <a:off x="4367808" y="4177959"/>
            <a:ext cx="8915399" cy="860400"/>
          </a:xfrm>
        </p:spPr>
        <p:txBody>
          <a:bodyPr>
            <a:normAutofit/>
          </a:bodyPr>
          <a:lstStyle/>
          <a:p>
            <a:r>
              <a:rPr lang="fr-FR" sz="3200" b="1" dirty="0">
                <a:latin typeface="Arial" panose="020B0604020202020204" pitchFamily="34" charset="0"/>
                <a:cs typeface="Arial" panose="020B0604020202020204" pitchFamily="34" charset="0"/>
              </a:rPr>
              <a:t>High on </a:t>
            </a:r>
            <a:r>
              <a:rPr lang="en-US" sz="3200" b="1" dirty="0">
                <a:latin typeface="Arial" panose="020B0604020202020204" pitchFamily="34" charset="0"/>
                <a:cs typeface="Arial" panose="020B0604020202020204" pitchFamily="34" charset="0"/>
              </a:rPr>
              <a:t>the international agenda </a:t>
            </a:r>
            <a:endParaRPr lang="fr-FR" sz="32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EABB27B4-4D1D-F151-9B5F-9017788884AE}"/>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5" name="Imagen 29">
            <a:extLst>
              <a:ext uri="{FF2B5EF4-FFF2-40B4-BE49-F238E27FC236}">
                <a16:creationId xmlns:a16="http://schemas.microsoft.com/office/drawing/2014/main" id="{F7703DC5-548F-6DD8-6AAD-CBAAB5CB0DDC}"/>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6" name="Titre 1">
            <a:extLst>
              <a:ext uri="{FF2B5EF4-FFF2-40B4-BE49-F238E27FC236}">
                <a16:creationId xmlns:a16="http://schemas.microsoft.com/office/drawing/2014/main" id="{74A4C7E0-9265-A481-29F6-6D57E31FDC34}"/>
              </a:ext>
            </a:extLst>
          </p:cNvPr>
          <p:cNvSpPr txBox="1">
            <a:spLocks/>
          </p:cNvSpPr>
          <p:nvPr/>
        </p:nvSpPr>
        <p:spPr>
          <a:xfrm>
            <a:off x="4367808" y="3212976"/>
            <a:ext cx="6899175" cy="748720"/>
          </a:xfrm>
          <a:prstGeom prst="rect">
            <a:avLst/>
          </a:prstGeom>
        </p:spPr>
        <p:txBody>
          <a:bodyPr vert="horz" lIns="91440" tIns="45720" rIns="91440" bIns="45720" rtlCol="0" anchor="b">
            <a:noAutofit/>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latin typeface="Arial" panose="020B0604020202020204" pitchFamily="34" charset="0"/>
                <a:cs typeface="Arial" panose="020B0604020202020204" pitchFamily="34" charset="0"/>
              </a:rPr>
              <a:t>B4. </a:t>
            </a:r>
            <a:r>
              <a:rPr lang="en-US" sz="3600" b="1" dirty="0">
                <a:solidFill>
                  <a:schemeClr val="bg1"/>
                </a:solidFill>
                <a:latin typeface="Arial" panose="020B0604020202020204" pitchFamily="34" charset="0"/>
                <a:cs typeface="Arial" panose="020B0604020202020204" pitchFamily="34" charset="0"/>
              </a:rPr>
              <a:t>GHS</a:t>
            </a:r>
            <a:r>
              <a:rPr lang="en-US" sz="3600" dirty="0">
                <a:latin typeface="Arial" panose="020B0604020202020204" pitchFamily="34" charset="0"/>
                <a:cs typeface="Arial" panose="020B0604020202020204" pitchFamily="34" charset="0"/>
              </a:rPr>
              <a:t> and Highly Hazardous Pesticides (HHPs)</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5397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D5F1116F-5487-9050-6C4A-A36169A21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29468">
            <a:off x="10003093" y="2243690"/>
            <a:ext cx="1876956" cy="2692002"/>
          </a:xfrm>
          <a:prstGeom prst="rect">
            <a:avLst/>
          </a:prstGeom>
          <a:noFill/>
          <a:ln>
            <a:solidFill>
              <a:srgbClr val="A2C330"/>
            </a:solidFill>
          </a:ln>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9CF6384-20F4-5292-1B7E-24AAEF31E802}"/>
              </a:ext>
            </a:extLst>
          </p:cNvPr>
          <p:cNvSpPr>
            <a:spLocks noGrp="1"/>
          </p:cNvSpPr>
          <p:nvPr>
            <p:ph type="title"/>
          </p:nvPr>
        </p:nvSpPr>
        <p:spPr>
          <a:xfrm>
            <a:off x="2583903" y="719442"/>
            <a:ext cx="8911687" cy="625838"/>
          </a:xfrm>
        </p:spPr>
        <p:txBody>
          <a:bodyPr>
            <a:normAutofit fontScale="90000"/>
          </a:bodyPr>
          <a:lstStyle/>
          <a:p>
            <a:r>
              <a:rPr lang="fr-FR" dirty="0" err="1">
                <a:latin typeface="Arial" panose="020B0604020202020204" pitchFamily="34" charset="0"/>
                <a:cs typeface="Arial" panose="020B0604020202020204" pitchFamily="34" charset="0"/>
              </a:rPr>
              <a:t>What</a:t>
            </a:r>
            <a:r>
              <a:rPr lang="fr-FR" dirty="0">
                <a:latin typeface="Arial" panose="020B0604020202020204" pitchFamily="34" charset="0"/>
                <a:cs typeface="Arial" panose="020B0604020202020204" pitchFamily="34" charset="0"/>
              </a:rPr>
              <a:t> are HHPs?</a:t>
            </a:r>
          </a:p>
        </p:txBody>
      </p:sp>
      <p:sp>
        <p:nvSpPr>
          <p:cNvPr id="6" name="Google Shape;78;p2">
            <a:extLst>
              <a:ext uri="{FF2B5EF4-FFF2-40B4-BE49-F238E27FC236}">
                <a16:creationId xmlns:a16="http://schemas.microsoft.com/office/drawing/2014/main" id="{EE4CB60E-6CAC-F44B-5418-FBD5B88E8C8A}"/>
              </a:ext>
            </a:extLst>
          </p:cNvPr>
          <p:cNvSpPr txBox="1">
            <a:spLocks/>
          </p:cNvSpPr>
          <p:nvPr/>
        </p:nvSpPr>
        <p:spPr>
          <a:xfrm>
            <a:off x="1487488" y="1904998"/>
            <a:ext cx="6899108" cy="3553231"/>
          </a:xfrm>
          <a:prstGeom prst="rect">
            <a:avLst/>
          </a:prstGeom>
          <a:noFill/>
          <a:ln>
            <a:noFill/>
          </a:ln>
        </p:spPr>
        <p:txBody>
          <a:bodyPr spcFirstLastPara="1"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spcBef>
                <a:spcPts val="0"/>
              </a:spcBef>
              <a:buClr>
                <a:srgbClr val="0070C0"/>
              </a:buClr>
              <a:buSzPts val="2800"/>
              <a:buFont typeface="Wingdings 3" charset="2"/>
              <a:buNone/>
            </a:pPr>
            <a:r>
              <a:rPr lang="en-US" sz="2400" b="1" dirty="0">
                <a:solidFill>
                  <a:srgbClr val="A2C330"/>
                </a:solidFill>
                <a:latin typeface="Arial" panose="020B0604020202020204" pitchFamily="34" charset="0"/>
                <a:cs typeface="Arial" panose="020B0604020202020204" pitchFamily="34" charset="0"/>
              </a:rPr>
              <a:t>Definition of Highly Hazardous Pesticides </a:t>
            </a:r>
          </a:p>
          <a:p>
            <a:pPr marL="0" indent="0">
              <a:spcBef>
                <a:spcPts val="0"/>
              </a:spcBef>
              <a:buClr>
                <a:srgbClr val="0070C0"/>
              </a:buClr>
              <a:buSzPts val="2800"/>
              <a:buFont typeface="Wingdings 3" charset="2"/>
              <a:buNone/>
            </a:pPr>
            <a:endParaRPr lang="en-US" sz="2400" b="1" dirty="0">
              <a:solidFill>
                <a:srgbClr val="A2C330"/>
              </a:solidFill>
              <a:latin typeface="Arial" panose="020B0604020202020204" pitchFamily="34" charset="0"/>
              <a:cs typeface="Arial" panose="020B0604020202020204" pitchFamily="34" charset="0"/>
            </a:endParaRPr>
          </a:p>
          <a:p>
            <a:pPr marL="0" indent="0">
              <a:spcBef>
                <a:spcPts val="0"/>
              </a:spcBef>
              <a:buClr>
                <a:srgbClr val="0070C0"/>
              </a:buClr>
              <a:buSzPts val="2800"/>
              <a:buFont typeface="Wingdings 3" charset="2"/>
              <a:buNone/>
            </a:pPr>
            <a:r>
              <a:rPr lang="en-US" dirty="0">
                <a:latin typeface="Arial" panose="020B0604020202020204" pitchFamily="34" charset="0"/>
                <a:cs typeface="Arial" panose="020B0604020202020204" pitchFamily="34" charset="0"/>
              </a:rPr>
              <a:t>Pesticides that are acknowledged to present particularly high levels of acute or chronic hazards to health or environment according to </a:t>
            </a:r>
            <a:r>
              <a:rPr lang="en-US" b="1" dirty="0">
                <a:solidFill>
                  <a:schemeClr val="accent3">
                    <a:lumMod val="50000"/>
                  </a:schemeClr>
                </a:solidFill>
                <a:latin typeface="Arial" panose="020B0604020202020204" pitchFamily="34" charset="0"/>
                <a:cs typeface="Arial" panose="020B0604020202020204" pitchFamily="34" charset="0"/>
              </a:rPr>
              <a:t>internationally accepted classification systems such as WHO</a:t>
            </a:r>
            <a:r>
              <a:rPr lang="en-US" b="1" dirty="0">
                <a:solidFill>
                  <a:schemeClr val="accent3"/>
                </a:solidFill>
                <a:latin typeface="Arial" panose="020B0604020202020204" pitchFamily="34" charset="0"/>
                <a:cs typeface="Arial" panose="020B0604020202020204" pitchFamily="34" charset="0"/>
              </a:rPr>
              <a:t> or GHS</a:t>
            </a:r>
            <a:r>
              <a:rPr lang="en-US" dirty="0">
                <a:solidFill>
                  <a:schemeClr val="accent3"/>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or their listing in relevant binding </a:t>
            </a:r>
            <a:r>
              <a:rPr lang="en-US" b="1" dirty="0">
                <a:solidFill>
                  <a:schemeClr val="accent3">
                    <a:lumMod val="50000"/>
                  </a:schemeClr>
                </a:solidFill>
                <a:latin typeface="Arial" panose="020B0604020202020204" pitchFamily="34" charset="0"/>
                <a:cs typeface="Arial" panose="020B0604020202020204" pitchFamily="34" charset="0"/>
              </a:rPr>
              <a:t>international agreements or conventions</a:t>
            </a:r>
            <a:r>
              <a:rPr lang="en-US" dirty="0">
                <a:latin typeface="Arial" panose="020B0604020202020204" pitchFamily="34" charset="0"/>
                <a:cs typeface="Arial" panose="020B0604020202020204" pitchFamily="34" charset="0"/>
              </a:rPr>
              <a:t>.</a:t>
            </a:r>
            <a:br>
              <a:rPr lang="en-US" dirty="0">
                <a:latin typeface="Arial" panose="020B0604020202020204" pitchFamily="34" charset="0"/>
                <a:cs typeface="Arial" panose="020B0604020202020204" pitchFamily="34" charset="0"/>
              </a:rPr>
            </a:br>
            <a:endParaRPr lang="en-US" dirty="0">
              <a:latin typeface="Arial" panose="020B0604020202020204" pitchFamily="34" charset="0"/>
              <a:cs typeface="Arial" panose="020B0604020202020204" pitchFamily="34" charset="0"/>
            </a:endParaRPr>
          </a:p>
          <a:p>
            <a:pPr marL="0" indent="0">
              <a:spcBef>
                <a:spcPts val="0"/>
              </a:spcBef>
              <a:buClr>
                <a:srgbClr val="0070C0"/>
              </a:buClr>
              <a:buSzPts val="2800"/>
              <a:buFont typeface="Wingdings 3" charset="2"/>
              <a:buNone/>
            </a:pPr>
            <a:r>
              <a:rPr lang="en-US" dirty="0">
                <a:latin typeface="Arial" panose="020B0604020202020204" pitchFamily="34" charset="0"/>
                <a:cs typeface="Arial" panose="020B0604020202020204" pitchFamily="34" charset="0"/>
              </a:rPr>
              <a:t>In addition, pesticides that appear to cause </a:t>
            </a:r>
            <a:r>
              <a:rPr lang="en-US" b="1" dirty="0">
                <a:solidFill>
                  <a:schemeClr val="accent3">
                    <a:lumMod val="50000"/>
                  </a:schemeClr>
                </a:solidFill>
                <a:latin typeface="Arial" panose="020B0604020202020204" pitchFamily="34" charset="0"/>
                <a:cs typeface="Arial" panose="020B0604020202020204" pitchFamily="34" charset="0"/>
              </a:rPr>
              <a:t>severe or irreversible harm</a:t>
            </a:r>
            <a:r>
              <a:rPr lang="en-US" dirty="0">
                <a:solidFill>
                  <a:schemeClr val="accent3"/>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to health or the environment under conditions of use in a country may be considered to be and treated as highly hazardous.</a:t>
            </a:r>
          </a:p>
        </p:txBody>
      </p:sp>
      <p:sp>
        <p:nvSpPr>
          <p:cNvPr id="18" name="ZoneTexte 17">
            <a:extLst>
              <a:ext uri="{FF2B5EF4-FFF2-40B4-BE49-F238E27FC236}">
                <a16:creationId xmlns:a16="http://schemas.microsoft.com/office/drawing/2014/main" id="{5183C30F-CE57-E650-4926-D5546470DCFE}"/>
              </a:ext>
            </a:extLst>
          </p:cNvPr>
          <p:cNvSpPr txBox="1"/>
          <p:nvPr/>
        </p:nvSpPr>
        <p:spPr>
          <a:xfrm>
            <a:off x="1762019" y="5733256"/>
            <a:ext cx="6540427" cy="461665"/>
          </a:xfrm>
          <a:prstGeom prst="rect">
            <a:avLst/>
          </a:prstGeom>
          <a:noFill/>
        </p:spPr>
        <p:txBody>
          <a:bodyPr wrap="square">
            <a:spAutoFit/>
          </a:bodyPr>
          <a:lstStyle/>
          <a:p>
            <a:pPr marL="342900" indent="-342900">
              <a:spcBef>
                <a:spcPts val="1000"/>
              </a:spcBef>
              <a:buClr>
                <a:schemeClr val="accent1"/>
              </a:buClr>
              <a:buFont typeface="Wingdings 3" charset="2"/>
              <a:buChar char=""/>
            </a:pPr>
            <a:r>
              <a:rPr lang="en-GB" sz="2400" b="1" dirty="0">
                <a:solidFill>
                  <a:schemeClr val="accent3"/>
                </a:solidFill>
                <a:latin typeface="Arial" panose="020B0604020202020204" pitchFamily="34" charset="0"/>
                <a:cs typeface="Arial" panose="020B0604020202020204" pitchFamily="34" charset="0"/>
              </a:rPr>
              <a:t>Eight criteria </a:t>
            </a:r>
            <a:r>
              <a:rPr lang="en-GB" sz="2400" dirty="0">
                <a:latin typeface="Arial" panose="020B0604020202020204" pitchFamily="34" charset="0"/>
                <a:cs typeface="Arial" panose="020B0604020202020204" pitchFamily="34" charset="0"/>
              </a:rPr>
              <a:t>for identification of HHPs</a:t>
            </a:r>
            <a:endParaRPr lang="fr-FR" sz="2400" dirty="0">
              <a:latin typeface="Arial" panose="020B0604020202020204" pitchFamily="34" charset="0"/>
              <a:cs typeface="Arial" panose="020B0604020202020204" pitchFamily="34" charset="0"/>
            </a:endParaRPr>
          </a:p>
        </p:txBody>
      </p:sp>
      <p:pic>
        <p:nvPicPr>
          <p:cNvPr id="4" name="Image 3">
            <a:extLst>
              <a:ext uri="{FF2B5EF4-FFF2-40B4-BE49-F238E27FC236}">
                <a16:creationId xmlns:a16="http://schemas.microsoft.com/office/drawing/2014/main" id="{6357FA31-60D8-6819-9B36-156F3CDFEF83}"/>
              </a:ext>
            </a:extLst>
          </p:cNvPr>
          <p:cNvPicPr>
            <a:picLocks noChangeAspect="1"/>
          </p:cNvPicPr>
          <p:nvPr/>
        </p:nvPicPr>
        <p:blipFill>
          <a:blip r:embed="rId4"/>
          <a:stretch>
            <a:fillRect/>
          </a:stretch>
        </p:blipFill>
        <p:spPr>
          <a:xfrm rot="20440433">
            <a:off x="8661649" y="2471120"/>
            <a:ext cx="2396361" cy="3052453"/>
          </a:xfrm>
          <a:prstGeom prst="rect">
            <a:avLst/>
          </a:prstGeom>
          <a:ln>
            <a:solidFill>
              <a:schemeClr val="accent1"/>
            </a:solidFill>
          </a:ln>
        </p:spPr>
      </p:pic>
      <p:sp>
        <p:nvSpPr>
          <p:cNvPr id="5" name="ZoneTexte 4">
            <a:extLst>
              <a:ext uri="{FF2B5EF4-FFF2-40B4-BE49-F238E27FC236}">
                <a16:creationId xmlns:a16="http://schemas.microsoft.com/office/drawing/2014/main" id="{472945AB-19BF-4A74-665D-568964F006DB}"/>
              </a:ext>
            </a:extLst>
          </p:cNvPr>
          <p:cNvSpPr txBox="1"/>
          <p:nvPr/>
        </p:nvSpPr>
        <p:spPr>
          <a:xfrm rot="20512105">
            <a:off x="9268102" y="5410441"/>
            <a:ext cx="2422955" cy="369332"/>
          </a:xfrm>
          <a:prstGeom prst="rect">
            <a:avLst/>
          </a:prstGeom>
          <a:noFill/>
        </p:spPr>
        <p:txBody>
          <a:bodyPr wrap="square" rtlCol="0">
            <a:spAutoFit/>
          </a:bodyPr>
          <a:lstStyle/>
          <a:p>
            <a:r>
              <a:rPr lang="en-GB" dirty="0"/>
              <a:t>Published in 2017</a:t>
            </a:r>
          </a:p>
        </p:txBody>
      </p:sp>
      <p:pic>
        <p:nvPicPr>
          <p:cNvPr id="3" name="Image 4">
            <a:extLst>
              <a:ext uri="{FF2B5EF4-FFF2-40B4-BE49-F238E27FC236}">
                <a16:creationId xmlns:a16="http://schemas.microsoft.com/office/drawing/2014/main" id="{4DEDAA45-4C5E-F2A6-391B-B78942A74ADC}"/>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8" name="Imagen 16">
            <a:extLst>
              <a:ext uri="{FF2B5EF4-FFF2-40B4-BE49-F238E27FC236}">
                <a16:creationId xmlns:a16="http://schemas.microsoft.com/office/drawing/2014/main" id="{08D35319-6541-0DF5-20E8-44AF5FE3F709}"/>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5708728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CF6384-20F4-5292-1B7E-24AAEF31E802}"/>
              </a:ext>
            </a:extLst>
          </p:cNvPr>
          <p:cNvSpPr>
            <a:spLocks noGrp="1"/>
          </p:cNvSpPr>
          <p:nvPr>
            <p:ph type="title"/>
          </p:nvPr>
        </p:nvSpPr>
        <p:spPr>
          <a:xfrm>
            <a:off x="2063552" y="675927"/>
            <a:ext cx="8911687" cy="1280890"/>
          </a:xfrm>
        </p:spPr>
        <p:txBody>
          <a:bodyPr/>
          <a:lstStyle/>
          <a:p>
            <a:r>
              <a:rPr lang="en-GB" dirty="0">
                <a:latin typeface="Arial" panose="020B0604020202020204" pitchFamily="34" charset="0"/>
                <a:cs typeface="Arial" panose="020B0604020202020204" pitchFamily="34" charset="0"/>
              </a:rPr>
              <a:t>What are the 8 HHP criteria?</a:t>
            </a:r>
          </a:p>
        </p:txBody>
      </p:sp>
      <p:graphicFrame>
        <p:nvGraphicFramePr>
          <p:cNvPr id="3" name="Tableau 2">
            <a:extLst>
              <a:ext uri="{FF2B5EF4-FFF2-40B4-BE49-F238E27FC236}">
                <a16:creationId xmlns:a16="http://schemas.microsoft.com/office/drawing/2014/main" id="{277C6318-947D-9E59-AC40-D0F343ED6288}"/>
              </a:ext>
            </a:extLst>
          </p:cNvPr>
          <p:cNvGraphicFramePr>
            <a:graphicFrameLocks noGrp="1"/>
          </p:cNvGraphicFramePr>
          <p:nvPr>
            <p:extLst>
              <p:ext uri="{D42A27DB-BD31-4B8C-83A1-F6EECF244321}">
                <p14:modId xmlns:p14="http://schemas.microsoft.com/office/powerpoint/2010/main" val="3817013586"/>
              </p:ext>
            </p:extLst>
          </p:nvPr>
        </p:nvGraphicFramePr>
        <p:xfrm>
          <a:off x="1415480" y="1556792"/>
          <a:ext cx="10441159" cy="5100517"/>
        </p:xfrm>
        <a:graphic>
          <a:graphicData uri="http://schemas.openxmlformats.org/drawingml/2006/table">
            <a:tbl>
              <a:tblPr firstRow="1" firstCol="1" bandRow="1">
                <a:tableStyleId>{5C22544A-7EE6-4342-B048-85BDC9FD1C3A}</a:tableStyleId>
              </a:tblPr>
              <a:tblGrid>
                <a:gridCol w="483153">
                  <a:extLst>
                    <a:ext uri="{9D8B030D-6E8A-4147-A177-3AD203B41FA5}">
                      <a16:colId xmlns:a16="http://schemas.microsoft.com/office/drawing/2014/main" val="1558633048"/>
                    </a:ext>
                  </a:extLst>
                </a:gridCol>
                <a:gridCol w="9434686">
                  <a:extLst>
                    <a:ext uri="{9D8B030D-6E8A-4147-A177-3AD203B41FA5}">
                      <a16:colId xmlns:a16="http://schemas.microsoft.com/office/drawing/2014/main" val="1761047942"/>
                    </a:ext>
                  </a:extLst>
                </a:gridCol>
                <a:gridCol w="523320">
                  <a:extLst>
                    <a:ext uri="{9D8B030D-6E8A-4147-A177-3AD203B41FA5}">
                      <a16:colId xmlns:a16="http://schemas.microsoft.com/office/drawing/2014/main" val="2938489487"/>
                    </a:ext>
                  </a:extLst>
                </a:gridCol>
              </a:tblGrid>
              <a:tr h="864096">
                <a:tc gridSpan="3">
                  <a:txBody>
                    <a:bodyPr/>
                    <a:lstStyle/>
                    <a:p>
                      <a:pPr algn="ctr">
                        <a:lnSpc>
                          <a:spcPct val="107000"/>
                        </a:lnSpc>
                        <a:spcAft>
                          <a:spcPts val="800"/>
                        </a:spcAft>
                      </a:pPr>
                      <a:r>
                        <a:rPr lang="en-US" sz="1400" kern="0" dirty="0">
                          <a:effectLst/>
                          <a:latin typeface="Arial" panose="020B0604020202020204" pitchFamily="34" charset="0"/>
                          <a:cs typeface="Arial" panose="020B0604020202020204" pitchFamily="34" charset="0"/>
                        </a:rPr>
                        <a:t>Highly Hazardous Pesticides (HHPs) are defined by FAO and WHO</a:t>
                      </a:r>
                      <a:br>
                        <a:rPr lang="en-US" sz="1400" kern="0" dirty="0">
                          <a:effectLst/>
                          <a:latin typeface="Arial" panose="020B0604020202020204" pitchFamily="34" charset="0"/>
                          <a:cs typeface="Arial" panose="020B0604020202020204" pitchFamily="34" charset="0"/>
                        </a:rPr>
                      </a:br>
                      <a:r>
                        <a:rPr lang="en-US" sz="1400" kern="0" dirty="0">
                          <a:effectLst/>
                          <a:latin typeface="Arial" panose="020B0604020202020204" pitchFamily="34" charset="0"/>
                          <a:cs typeface="Arial" panose="020B0604020202020204" pitchFamily="34" charset="0"/>
                        </a:rPr>
                        <a:t>as having one or more of the following characteristics</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110181743"/>
                  </a:ext>
                </a:extLst>
              </a:tr>
              <a:tr h="418490">
                <a:tc>
                  <a:txBody>
                    <a:bodyPr/>
                    <a:lstStyle/>
                    <a:p>
                      <a:pPr algn="just">
                        <a:lnSpc>
                          <a:spcPct val="107000"/>
                        </a:lnSpc>
                        <a:spcAft>
                          <a:spcPts val="800"/>
                        </a:spcAft>
                      </a:pPr>
                      <a:br>
                        <a:rPr lang="en-US" sz="1100" kern="0" dirty="0">
                          <a:effectLst/>
                          <a:latin typeface="Arial" panose="020B0604020202020204" pitchFamily="34" charset="0"/>
                          <a:cs typeface="Arial" panose="020B0604020202020204" pitchFamily="34" charset="0"/>
                        </a:rPr>
                      </a:br>
                      <a:r>
                        <a:rPr lang="en-US" sz="1100" kern="0" dirty="0">
                          <a:effectLst/>
                          <a:latin typeface="Arial" panose="020B0604020202020204" pitchFamily="34" charset="0"/>
                          <a:cs typeface="Arial" panose="020B0604020202020204" pitchFamily="34" charset="0"/>
                        </a:rPr>
                        <a:t>1.</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effectLst/>
                          <a:latin typeface="Arial" panose="020B0604020202020204" pitchFamily="34" charset="0"/>
                          <a:cs typeface="Arial" panose="020B0604020202020204" pitchFamily="34" charset="0"/>
                        </a:rPr>
                        <a:t>Pesticide formulations that meet the criteria of classes </a:t>
                      </a:r>
                      <a:r>
                        <a:rPr lang="en-US" sz="1400" kern="0" dirty="0" err="1">
                          <a:effectLst/>
                          <a:latin typeface="Arial" panose="020B0604020202020204" pitchFamily="34" charset="0"/>
                          <a:cs typeface="Arial" panose="020B0604020202020204" pitchFamily="34" charset="0"/>
                        </a:rPr>
                        <a:t>Ia</a:t>
                      </a:r>
                      <a:r>
                        <a:rPr lang="en-US" sz="1400" kern="0" dirty="0">
                          <a:effectLst/>
                          <a:latin typeface="Arial" panose="020B0604020202020204" pitchFamily="34" charset="0"/>
                          <a:cs typeface="Arial" panose="020B0604020202020204" pitchFamily="34" charset="0"/>
                        </a:rPr>
                        <a:t> or </a:t>
                      </a:r>
                      <a:r>
                        <a:rPr lang="en-US" sz="1400" kern="0" dirty="0" err="1">
                          <a:effectLst/>
                          <a:latin typeface="Arial" panose="020B0604020202020204" pitchFamily="34" charset="0"/>
                          <a:cs typeface="Arial" panose="020B0604020202020204" pitchFamily="34" charset="0"/>
                        </a:rPr>
                        <a:t>Ib</a:t>
                      </a:r>
                      <a:r>
                        <a:rPr lang="en-US" sz="1400" kern="0" dirty="0">
                          <a:effectLst/>
                          <a:latin typeface="Arial" panose="020B0604020202020204" pitchFamily="34" charset="0"/>
                          <a:cs typeface="Arial" panose="020B0604020202020204" pitchFamily="34" charset="0"/>
                        </a:rPr>
                        <a:t> of the WHO Recommended Classification of Pesticides by Hazard;</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18545878"/>
                  </a:ext>
                </a:extLst>
              </a:tr>
              <a:tr h="633246">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2.</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solidFill>
                            <a:srgbClr val="FF0000"/>
                          </a:solidFill>
                          <a:effectLst/>
                          <a:latin typeface="Arial" panose="020B0604020202020204" pitchFamily="34" charset="0"/>
                          <a:cs typeface="Arial" panose="020B0604020202020204" pitchFamily="34" charset="0"/>
                        </a:rPr>
                        <a:t>Pesticide active ingredients and their formulations that meet the criteria of carcinogenicity Categories 1A and 1B of the GHS;</a:t>
                      </a:r>
                      <a:endParaRPr lang="fr-FR" sz="1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10430879"/>
                  </a:ext>
                </a:extLst>
              </a:tr>
              <a:tr h="633246">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3.</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solidFill>
                            <a:srgbClr val="FF0000"/>
                          </a:solidFill>
                          <a:effectLst/>
                          <a:latin typeface="Arial" panose="020B0604020202020204" pitchFamily="34" charset="0"/>
                          <a:cs typeface="Arial" panose="020B0604020202020204" pitchFamily="34" charset="0"/>
                        </a:rPr>
                        <a:t>Pesticide active ingredients and their formulations that meet the criteria of mutagenicity Categories 1A and 1B of the GHS;</a:t>
                      </a:r>
                      <a:endParaRPr lang="fr-FR" sz="1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26041162"/>
                  </a:ext>
                </a:extLst>
              </a:tr>
              <a:tr h="633246">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4.</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solidFill>
                            <a:srgbClr val="FF0000"/>
                          </a:solidFill>
                          <a:effectLst/>
                          <a:latin typeface="Arial" panose="020B0604020202020204" pitchFamily="34" charset="0"/>
                          <a:cs typeface="Arial" panose="020B0604020202020204" pitchFamily="34" charset="0"/>
                        </a:rPr>
                        <a:t>Pesticide active ingredients and their formulations that meet the criteria of reproductive toxicity Categories 1A and 1B of the GHS;</a:t>
                      </a:r>
                      <a:endParaRPr lang="fr-FR" sz="1400" kern="1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164196704"/>
                  </a:ext>
                </a:extLst>
              </a:tr>
              <a:tr h="633246">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5.</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effectLst/>
                          <a:latin typeface="Arial" panose="020B0604020202020204" pitchFamily="34" charset="0"/>
                          <a:cs typeface="Arial" panose="020B0604020202020204" pitchFamily="34" charset="0"/>
                        </a:rPr>
                        <a:t>Pesticide active ingredients listed by the Stockholm Convention in its Annexes A and B, and those meeting all the criteria in paragraph 1 of Annex D of the Convention;</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619239327"/>
                  </a:ext>
                </a:extLst>
              </a:tr>
              <a:tr h="418490">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6.</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effectLst/>
                          <a:latin typeface="Arial" panose="020B0604020202020204" pitchFamily="34" charset="0"/>
                          <a:cs typeface="Arial" panose="020B0604020202020204" pitchFamily="34" charset="0"/>
                        </a:rPr>
                        <a:t>Pesticide active ingredients and formulations listed by the Rotterdam Convention in its Annex III;</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512655781"/>
                  </a:ext>
                </a:extLst>
              </a:tr>
              <a:tr h="203733">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7.</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effectLst/>
                          <a:latin typeface="Arial" panose="020B0604020202020204" pitchFamily="34" charset="0"/>
                          <a:cs typeface="Arial" panose="020B0604020202020204" pitchFamily="34" charset="0"/>
                        </a:rPr>
                        <a:t>Pesticides listed under the Montreal Protocol;</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a:effectLst/>
                          <a:latin typeface="Arial" panose="020B0604020202020204" pitchFamily="34" charset="0"/>
                          <a:cs typeface="Arial" panose="020B0604020202020204" pitchFamily="34" charset="0"/>
                        </a:rPr>
                        <a:t>or</a:t>
                      </a:r>
                      <a:endParaRPr lang="fr-FR" sz="1100" kern="1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17584527"/>
                  </a:ext>
                </a:extLst>
              </a:tr>
              <a:tr h="633246">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8.</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400" kern="0" dirty="0">
                          <a:effectLst/>
                          <a:latin typeface="Arial" panose="020B0604020202020204" pitchFamily="34" charset="0"/>
                          <a:cs typeface="Arial" panose="020B0604020202020204" pitchFamily="34" charset="0"/>
                        </a:rPr>
                        <a:t>Pesticide active ingredients and formulations that have shown a high incidence of severe or irreversible adverse effects on human health or the environment.</a:t>
                      </a:r>
                      <a:endParaRPr lang="fr-FR" sz="14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07000"/>
                        </a:lnSpc>
                        <a:spcAft>
                          <a:spcPts val="800"/>
                        </a:spcAft>
                      </a:pPr>
                      <a:r>
                        <a:rPr lang="en-US" sz="1100" kern="0" dirty="0">
                          <a:effectLst/>
                          <a:latin typeface="Arial" panose="020B0604020202020204" pitchFamily="34" charset="0"/>
                          <a:cs typeface="Arial" panose="020B0604020202020204" pitchFamily="34" charset="0"/>
                        </a:rPr>
                        <a:t> </a:t>
                      </a:r>
                      <a:endParaRPr lang="fr-FR" sz="1100" kern="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649531825"/>
                  </a:ext>
                </a:extLst>
              </a:tr>
            </a:tbl>
          </a:graphicData>
        </a:graphic>
      </p:graphicFrame>
      <p:pic>
        <p:nvPicPr>
          <p:cNvPr id="4" name="Imagen 16">
            <a:extLst>
              <a:ext uri="{FF2B5EF4-FFF2-40B4-BE49-F238E27FC236}">
                <a16:creationId xmlns:a16="http://schemas.microsoft.com/office/drawing/2014/main" id="{06371526-7748-C712-D476-B88D085302F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8236733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Imagen 9">
            <a:extLst>
              <a:ext uri="{FF2B5EF4-FFF2-40B4-BE49-F238E27FC236}">
                <a16:creationId xmlns:a16="http://schemas.microsoft.com/office/drawing/2014/main" id="{13C61A82-20E5-8254-4B71-2D814B191A99}"/>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5" t="32709" r="-2" b="46699"/>
          <a:stretch/>
        </p:blipFill>
        <p:spPr>
          <a:xfrm>
            <a:off x="-24680" y="-3880"/>
            <a:ext cx="12192000" cy="1497045"/>
          </a:xfrm>
          <a:prstGeom prst="rect">
            <a:avLst/>
          </a:prstGeom>
        </p:spPr>
      </p:pic>
      <p:sp>
        <p:nvSpPr>
          <p:cNvPr id="6" name="Google Shape;78;p2">
            <a:extLst>
              <a:ext uri="{FF2B5EF4-FFF2-40B4-BE49-F238E27FC236}">
                <a16:creationId xmlns:a16="http://schemas.microsoft.com/office/drawing/2014/main" id="{EE4CB60E-6CAC-F44B-5418-FBD5B88E8C8A}"/>
              </a:ext>
            </a:extLst>
          </p:cNvPr>
          <p:cNvSpPr txBox="1">
            <a:spLocks/>
          </p:cNvSpPr>
          <p:nvPr/>
        </p:nvSpPr>
        <p:spPr>
          <a:xfrm>
            <a:off x="1538121" y="1700808"/>
            <a:ext cx="8280453" cy="5157192"/>
          </a:xfrm>
          <a:prstGeom prst="rect">
            <a:avLst/>
          </a:prstGeom>
          <a:noFill/>
          <a:ln>
            <a:noFill/>
          </a:ln>
        </p:spPr>
        <p:txBody>
          <a:bodyPr spcFirstLastPara="1"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GB" sz="2000" b="1" dirty="0">
                <a:solidFill>
                  <a:schemeClr val="tx1"/>
                </a:solidFill>
                <a:latin typeface="Arial" panose="020B0604020202020204" pitchFamily="34" charset="0"/>
                <a:cs typeface="Arial" panose="020B0604020202020204" pitchFamily="34" charset="0"/>
              </a:rPr>
              <a:t>GHS CMR </a:t>
            </a:r>
            <a:r>
              <a:rPr lang="en-GB" sz="2000" dirty="0">
                <a:solidFill>
                  <a:schemeClr val="tx1"/>
                </a:solidFill>
                <a:latin typeface="Arial" panose="020B0604020202020204" pitchFamily="34" charset="0"/>
                <a:cs typeface="Arial" panose="020B0604020202020204" pitchFamily="34" charset="0"/>
              </a:rPr>
              <a:t>(carcinogenicity, mutagenicity, and reproductive toxicity) categories are part of the HHP criteria 2-4, and to some extent part of criteria 1 on acute toxicity referring to WHO classification (similar to GHS acute tox.)</a:t>
            </a:r>
          </a:p>
          <a:p>
            <a:r>
              <a:rPr lang="en-GB" sz="2000" dirty="0">
                <a:solidFill>
                  <a:schemeClr val="tx1"/>
                </a:solidFill>
                <a:latin typeface="Arial" panose="020B0604020202020204" pitchFamily="34" charset="0"/>
                <a:cs typeface="Arial" panose="020B0604020202020204" pitchFamily="34" charset="0"/>
              </a:rPr>
              <a:t>HHPs is high on the international chemicals' agenda</a:t>
            </a:r>
          </a:p>
          <a:p>
            <a:r>
              <a:rPr lang="en-GB" sz="2000" dirty="0">
                <a:solidFill>
                  <a:schemeClr val="tx1"/>
                </a:solidFill>
                <a:latin typeface="Arial" panose="020B0604020202020204" pitchFamily="34" charset="0"/>
                <a:cs typeface="Arial" panose="020B0604020202020204" pitchFamily="34" charset="0"/>
              </a:rPr>
              <a:t>Strong support from FAO, WHO and UNEP</a:t>
            </a:r>
            <a:endParaRPr lang="en-GB" sz="2000" dirty="0">
              <a:solidFill>
                <a:srgbClr val="FF0000"/>
              </a:solidFill>
              <a:latin typeface="Arial" panose="020B0604020202020204" pitchFamily="34" charset="0"/>
              <a:cs typeface="Arial" panose="020B0604020202020204" pitchFamily="34" charset="0"/>
            </a:endParaRPr>
          </a:p>
          <a:p>
            <a:r>
              <a:rPr lang="en-GB" sz="2000" dirty="0">
                <a:solidFill>
                  <a:schemeClr val="tx1"/>
                </a:solidFill>
                <a:latin typeface="Arial" panose="020B0604020202020204" pitchFamily="34" charset="0"/>
                <a:cs typeface="Arial" panose="020B0604020202020204" pitchFamily="34" charset="0"/>
              </a:rPr>
              <a:t>SAICM/ICCM5 recommendation and target on HHPs and on GHS (the Global Framework on Chemicals, 2023)</a:t>
            </a:r>
          </a:p>
          <a:p>
            <a:pPr lvl="1">
              <a:spcBef>
                <a:spcPts val="600"/>
              </a:spcBef>
            </a:pPr>
            <a:r>
              <a:rPr lang="en-GB" sz="1800" b="1" dirty="0">
                <a:solidFill>
                  <a:schemeClr val="tx1"/>
                </a:solidFill>
                <a:latin typeface="Arial" panose="020B0604020202020204" pitchFamily="34" charset="0"/>
                <a:cs typeface="Arial" panose="020B0604020202020204" pitchFamily="34" charset="0"/>
              </a:rPr>
              <a:t>A global alliance on HHPs</a:t>
            </a:r>
            <a:r>
              <a:rPr lang="en-GB" sz="1800" dirty="0">
                <a:solidFill>
                  <a:schemeClr val="tx1"/>
                </a:solidFill>
                <a:latin typeface="Arial" panose="020B0604020202020204" pitchFamily="34" charset="0"/>
                <a:cs typeface="Arial" panose="020B0604020202020204" pitchFamily="34" charset="0"/>
              </a:rPr>
              <a:t>, led by FAO</a:t>
            </a:r>
          </a:p>
          <a:p>
            <a:pPr lvl="1">
              <a:spcBef>
                <a:spcPts val="600"/>
              </a:spcBef>
            </a:pPr>
            <a:r>
              <a:rPr lang="en-GB" sz="1800" b="1" dirty="0">
                <a:solidFill>
                  <a:schemeClr val="tx1"/>
                </a:solidFill>
                <a:latin typeface="Arial" panose="020B0604020202020204" pitchFamily="34" charset="0"/>
                <a:cs typeface="Arial" panose="020B0604020202020204" pitchFamily="34" charset="0"/>
              </a:rPr>
              <a:t>Target to phase out HHPs by 2035</a:t>
            </a:r>
          </a:p>
          <a:p>
            <a:pPr lvl="1">
              <a:spcBef>
                <a:spcPts val="600"/>
              </a:spcBef>
            </a:pPr>
            <a:r>
              <a:rPr lang="en-GB" sz="1800" b="1" dirty="0">
                <a:solidFill>
                  <a:schemeClr val="tx1"/>
                </a:solidFill>
                <a:latin typeface="Arial" panose="020B0604020202020204" pitchFamily="34" charset="0"/>
                <a:cs typeface="Arial" panose="020B0604020202020204" pitchFamily="34" charset="0"/>
              </a:rPr>
              <a:t>Target to implement GHS by 2030</a:t>
            </a:r>
          </a:p>
          <a:p>
            <a:r>
              <a:rPr lang="en-GB" sz="2000" b="1" dirty="0">
                <a:solidFill>
                  <a:schemeClr val="tx1"/>
                </a:solidFill>
                <a:latin typeface="Arial" panose="020B0604020202020204" pitchFamily="34" charset="0"/>
                <a:cs typeface="Arial" panose="020B0604020202020204" pitchFamily="34" charset="0"/>
              </a:rPr>
              <a:t>ICCM5 outcomes can create more incentives for countries to act on HHPs and on the GHS</a:t>
            </a:r>
          </a:p>
          <a:p>
            <a:pPr lvl="1"/>
            <a:endParaRPr lang="en-US" sz="2000" dirty="0">
              <a:solidFill>
                <a:schemeClr val="tx1"/>
              </a:solidFill>
              <a:latin typeface="Arial" panose="020B0604020202020204" pitchFamily="34" charset="0"/>
              <a:cs typeface="Arial" panose="020B0604020202020204" pitchFamily="34" charset="0"/>
            </a:endParaRPr>
          </a:p>
          <a:p>
            <a:pPr marL="457200" lvl="1" indent="0">
              <a:buNone/>
            </a:pPr>
            <a:endParaRPr lang="en-US" sz="2000" dirty="0">
              <a:solidFill>
                <a:schemeClr val="tx1"/>
              </a:solidFill>
              <a:latin typeface="Arial" panose="020B0604020202020204" pitchFamily="34" charset="0"/>
              <a:cs typeface="Arial" panose="020B0604020202020204" pitchFamily="34" charset="0"/>
            </a:endParaRPr>
          </a:p>
        </p:txBody>
      </p:sp>
      <p:pic>
        <p:nvPicPr>
          <p:cNvPr id="4" name="Picture 1">
            <a:extLst>
              <a:ext uri="{FF2B5EF4-FFF2-40B4-BE49-F238E27FC236}">
                <a16:creationId xmlns:a16="http://schemas.microsoft.com/office/drawing/2014/main" id="{6420E610-3581-B2CC-6A70-B48422A59EEB}"/>
              </a:ext>
            </a:extLst>
          </p:cNvPr>
          <p:cNvPicPr>
            <a:picLocks noChangeAspect="1"/>
          </p:cNvPicPr>
          <p:nvPr/>
        </p:nvPicPr>
        <p:blipFill rotWithShape="1">
          <a:blip r:embed="rId4"/>
          <a:srcRect l="49837"/>
          <a:stretch/>
        </p:blipFill>
        <p:spPr>
          <a:xfrm>
            <a:off x="9646912" y="2738024"/>
            <a:ext cx="2029362" cy="2888684"/>
          </a:xfrm>
          <a:prstGeom prst="rect">
            <a:avLst/>
          </a:prstGeom>
        </p:spPr>
      </p:pic>
      <p:pic>
        <p:nvPicPr>
          <p:cNvPr id="10" name="Picture 9">
            <a:extLst>
              <a:ext uri="{FF2B5EF4-FFF2-40B4-BE49-F238E27FC236}">
                <a16:creationId xmlns:a16="http://schemas.microsoft.com/office/drawing/2014/main" id="{65393F3D-A3F8-C129-1ACD-2C7AD249867E}"/>
              </a:ext>
            </a:extLst>
          </p:cNvPr>
          <p:cNvPicPr>
            <a:picLocks noChangeAspect="1"/>
          </p:cNvPicPr>
          <p:nvPr/>
        </p:nvPicPr>
        <p:blipFill>
          <a:blip r:embed="rId5"/>
          <a:stretch>
            <a:fillRect/>
          </a:stretch>
        </p:blipFill>
        <p:spPr>
          <a:xfrm>
            <a:off x="0" y="4581128"/>
            <a:ext cx="1538121" cy="2124869"/>
          </a:xfrm>
          <a:prstGeom prst="rect">
            <a:avLst/>
          </a:prstGeom>
        </p:spPr>
      </p:pic>
      <p:pic>
        <p:nvPicPr>
          <p:cNvPr id="3" name="Image 4">
            <a:extLst>
              <a:ext uri="{FF2B5EF4-FFF2-40B4-BE49-F238E27FC236}">
                <a16:creationId xmlns:a16="http://schemas.microsoft.com/office/drawing/2014/main" id="{0FAB634D-9210-473C-75BD-ACEC5FEACF20}"/>
              </a:ext>
            </a:extLst>
          </p:cNvPr>
          <p:cNvPicPr>
            <a:picLocks noChangeAspect="1"/>
          </p:cNvPicPr>
          <p:nvPr/>
        </p:nvPicPr>
        <p:blipFill>
          <a:blip r:embed="rId6"/>
          <a:stretch>
            <a:fillRect/>
          </a:stretch>
        </p:blipFill>
        <p:spPr>
          <a:xfrm>
            <a:off x="9801506" y="6115022"/>
            <a:ext cx="2304488" cy="640135"/>
          </a:xfrm>
          <a:prstGeom prst="rect">
            <a:avLst/>
          </a:prstGeom>
        </p:spPr>
      </p:pic>
      <p:sp>
        <p:nvSpPr>
          <p:cNvPr id="8" name="Rubrik 1">
            <a:extLst>
              <a:ext uri="{FF2B5EF4-FFF2-40B4-BE49-F238E27FC236}">
                <a16:creationId xmlns:a16="http://schemas.microsoft.com/office/drawing/2014/main" id="{8156A9A8-48A8-CCFA-A9EE-F47398CF80B1}"/>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HHPs and the international agenda</a:t>
            </a:r>
            <a:endParaRPr lang="sv-SE" sz="3600" b="1" dirty="0">
              <a:solidFill>
                <a:schemeClr val="bg1"/>
              </a:solidFill>
            </a:endParaRPr>
          </a:p>
        </p:txBody>
      </p:sp>
    </p:spTree>
    <p:extLst>
      <p:ext uri="{BB962C8B-B14F-4D97-AF65-F5344CB8AC3E}">
        <p14:creationId xmlns:p14="http://schemas.microsoft.com/office/powerpoint/2010/main" val="33519444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ángulo 13">
            <a:extLst>
              <a:ext uri="{FF2B5EF4-FFF2-40B4-BE49-F238E27FC236}">
                <a16:creationId xmlns:a16="http://schemas.microsoft.com/office/drawing/2014/main" id="{9A099777-2253-193A-6B72-46AE564CD825}"/>
              </a:ext>
            </a:extLst>
          </p:cNvPr>
          <p:cNvSpPr/>
          <p:nvPr/>
        </p:nvSpPr>
        <p:spPr>
          <a:xfrm>
            <a:off x="8616280" y="3068960"/>
            <a:ext cx="118522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CD1D513C-07E4-1DE7-C568-2C7DDFFFA7D1}"/>
              </a:ext>
            </a:extLst>
          </p:cNvPr>
          <p:cNvSpPr>
            <a:spLocks noGrp="1"/>
          </p:cNvSpPr>
          <p:nvPr>
            <p:ph type="title"/>
          </p:nvPr>
        </p:nvSpPr>
        <p:spPr>
          <a:xfrm>
            <a:off x="4367808" y="2276872"/>
            <a:ext cx="7115199" cy="1468800"/>
          </a:xfrm>
        </p:spPr>
        <p:txBody>
          <a:bodyPr/>
          <a:lstStyle/>
          <a:p>
            <a:r>
              <a:rPr lang="fr-FR" dirty="0">
                <a:latin typeface="Arial" panose="020B0604020202020204" pitchFamily="34" charset="0"/>
                <a:cs typeface="Arial" panose="020B0604020202020204" pitchFamily="34" charset="0"/>
              </a:rPr>
              <a:t>A1.		</a:t>
            </a:r>
            <a:r>
              <a:rPr lang="en-GB" b="1" dirty="0">
                <a:solidFill>
                  <a:srgbClr val="0069A4"/>
                </a:solidFill>
                <a:latin typeface="Arial" panose="020B0604020202020204" pitchFamily="34" charset="0"/>
                <a:cs typeface="Arial" panose="020B0604020202020204" pitchFamily="34" charset="0"/>
              </a:rPr>
              <a:t>What is the </a:t>
            </a:r>
            <a:r>
              <a:rPr lang="en-GB" b="1" dirty="0">
                <a:solidFill>
                  <a:schemeClr val="bg1"/>
                </a:solidFill>
                <a:latin typeface="Arial" panose="020B0604020202020204" pitchFamily="34" charset="0"/>
                <a:cs typeface="Arial" panose="020B0604020202020204" pitchFamily="34" charset="0"/>
              </a:rPr>
              <a:t>GHS</a:t>
            </a:r>
          </a:p>
        </p:txBody>
      </p:sp>
      <p:pic>
        <p:nvPicPr>
          <p:cNvPr id="3" name="Image 4">
            <a:extLst>
              <a:ext uri="{FF2B5EF4-FFF2-40B4-BE49-F238E27FC236}">
                <a16:creationId xmlns:a16="http://schemas.microsoft.com/office/drawing/2014/main" id="{72E11B22-B6C3-0E69-7708-9B22C016DC56}"/>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1496994F-297E-BEF0-B14B-E548BD3712BC}"/>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Tree>
    <p:extLst>
      <p:ext uri="{BB962C8B-B14F-4D97-AF65-F5344CB8AC3E}">
        <p14:creationId xmlns:p14="http://schemas.microsoft.com/office/powerpoint/2010/main" val="34706089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Google Shape;78;p2">
            <a:extLst>
              <a:ext uri="{FF2B5EF4-FFF2-40B4-BE49-F238E27FC236}">
                <a16:creationId xmlns:a16="http://schemas.microsoft.com/office/drawing/2014/main" id="{EE4CB60E-6CAC-F44B-5418-FBD5B88E8C8A}"/>
              </a:ext>
            </a:extLst>
          </p:cNvPr>
          <p:cNvSpPr txBox="1">
            <a:spLocks/>
          </p:cNvSpPr>
          <p:nvPr/>
        </p:nvSpPr>
        <p:spPr>
          <a:xfrm>
            <a:off x="1415480" y="1556792"/>
            <a:ext cx="10512702" cy="5028727"/>
          </a:xfrm>
          <a:prstGeom prst="rect">
            <a:avLst/>
          </a:prstGeom>
          <a:noFill/>
          <a:ln>
            <a:noFill/>
          </a:ln>
        </p:spPr>
        <p:txBody>
          <a:bodyPr spcFirstLastPara="1" vert="horz" wrap="square" lIns="91425" tIns="45700" rIns="91425" bIns="45700" rtlCol="0" anchor="t" anchorCtr="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buNone/>
            </a:pPr>
            <a:r>
              <a:rPr lang="en-US" sz="2400" dirty="0">
                <a:solidFill>
                  <a:schemeClr val="tx1"/>
                </a:solidFill>
                <a:latin typeface="Arial" panose="020B0604020202020204" pitchFamily="34" charset="0"/>
                <a:cs typeface="Arial" panose="020B0604020202020204" pitchFamily="34" charset="0"/>
              </a:rPr>
              <a:t>When GHS is adopted, it is easier to:</a:t>
            </a:r>
          </a:p>
          <a:p>
            <a:r>
              <a:rPr lang="en-US" sz="2400" dirty="0">
                <a:solidFill>
                  <a:schemeClr val="tx1"/>
                </a:solidFill>
                <a:latin typeface="Arial" panose="020B0604020202020204" pitchFamily="34" charset="0"/>
                <a:cs typeface="Arial" panose="020B0604020202020204" pitchFamily="34" charset="0"/>
              </a:rPr>
              <a:t>make national or regional decisions about HHPs (e.g. bans, phase-out) – and justify it</a:t>
            </a:r>
          </a:p>
          <a:p>
            <a:r>
              <a:rPr lang="en-US" sz="2400" dirty="0">
                <a:solidFill>
                  <a:schemeClr val="tx1"/>
                </a:solidFill>
                <a:latin typeface="Arial" panose="020B0604020202020204" pitchFamily="34" charset="0"/>
                <a:cs typeface="Arial" panose="020B0604020202020204" pitchFamily="34" charset="0"/>
              </a:rPr>
              <a:t>communicate about HHPs</a:t>
            </a:r>
          </a:p>
          <a:p>
            <a:pPr marL="0" indent="0">
              <a:buNone/>
            </a:pPr>
            <a:endParaRPr lang="en-US" sz="2400" dirty="0">
              <a:solidFill>
                <a:schemeClr val="tx1"/>
              </a:solidFill>
              <a:latin typeface="Arial" panose="020B0604020202020204" pitchFamily="34" charset="0"/>
              <a:cs typeface="Arial" panose="020B0604020202020204" pitchFamily="34" charset="0"/>
            </a:endParaRPr>
          </a:p>
          <a:p>
            <a:pPr marL="0" indent="0">
              <a:buNone/>
            </a:pPr>
            <a:r>
              <a:rPr lang="en-US" sz="2400" dirty="0">
                <a:solidFill>
                  <a:schemeClr val="tx1"/>
                </a:solidFill>
                <a:latin typeface="Arial" panose="020B0604020202020204" pitchFamily="34" charset="0"/>
                <a:cs typeface="Arial" panose="020B0604020202020204" pitchFamily="34" charset="0"/>
              </a:rPr>
              <a:t>Also, when HHPs are integrated into the registration process*:</a:t>
            </a:r>
          </a:p>
          <a:p>
            <a:r>
              <a:rPr lang="en-US" sz="2400" b="1" dirty="0">
                <a:solidFill>
                  <a:schemeClr val="tx1"/>
                </a:solidFill>
                <a:latin typeface="Arial" panose="020B0604020202020204" pitchFamily="34" charset="0"/>
                <a:cs typeface="Arial" panose="020B0604020202020204" pitchFamily="34" charset="0"/>
              </a:rPr>
              <a:t>HHPs could act as a driver for GHS implementation</a:t>
            </a:r>
          </a:p>
          <a:p>
            <a:pPr marL="0" indent="0">
              <a:buNone/>
            </a:pPr>
            <a:endParaRPr lang="en-US" sz="2400" dirty="0">
              <a:solidFill>
                <a:schemeClr val="tx1"/>
              </a:solidFill>
              <a:latin typeface="Arial" panose="020B0604020202020204" pitchFamily="34" charset="0"/>
              <a:cs typeface="Arial" panose="020B0604020202020204" pitchFamily="34" charset="0"/>
            </a:endParaRPr>
          </a:p>
          <a:p>
            <a:pPr marL="0" indent="0">
              <a:buNone/>
            </a:pPr>
            <a:r>
              <a:rPr lang="en-US" sz="2400" dirty="0">
                <a:solidFill>
                  <a:schemeClr val="tx1"/>
                </a:solidFill>
                <a:latin typeface="Arial" panose="020B0604020202020204" pitchFamily="34" charset="0"/>
                <a:cs typeface="Arial" panose="020B0604020202020204" pitchFamily="34" charset="0"/>
              </a:rPr>
              <a:t>* Case study: Myanmar uses criteria for HHPs as a decision-making element in its first screening of new pesticide active ingredients.</a:t>
            </a:r>
          </a:p>
        </p:txBody>
      </p:sp>
      <p:pic>
        <p:nvPicPr>
          <p:cNvPr id="3" name="Image 4">
            <a:extLst>
              <a:ext uri="{FF2B5EF4-FFF2-40B4-BE49-F238E27FC236}">
                <a16:creationId xmlns:a16="http://schemas.microsoft.com/office/drawing/2014/main" id="{95D70F62-F07B-D5E1-0A6B-952E9AE61944}"/>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EF762EA5-24D5-D73C-0C82-82B2F9C41DE4}"/>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5" name="Rubrik 1">
            <a:extLst>
              <a:ext uri="{FF2B5EF4-FFF2-40B4-BE49-F238E27FC236}">
                <a16:creationId xmlns:a16="http://schemas.microsoft.com/office/drawing/2014/main" id="{A20177A0-3059-94D2-798D-D8DADDAEA8DF}"/>
              </a:ext>
            </a:extLst>
          </p:cNvPr>
          <p:cNvSpPr txBox="1">
            <a:spLocks/>
          </p:cNvSpPr>
          <p:nvPr/>
        </p:nvSpPr>
        <p:spPr>
          <a:xfrm>
            <a:off x="1162519" y="498969"/>
            <a:ext cx="10051812" cy="994943"/>
          </a:xfrm>
          <a:prstGeom prst="rect">
            <a:avLst/>
          </a:prstGeom>
          <a:solidFill>
            <a:srgbClr val="4D4D4D"/>
          </a:solidFill>
          <a:ln w="76200">
            <a:solidFill>
              <a:schemeClr val="bg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dirty="0">
                <a:solidFill>
                  <a:schemeClr val="bg1"/>
                </a:solidFill>
                <a:latin typeface="Arial" panose="020B0604020202020204" pitchFamily="34" charset="0"/>
                <a:cs typeface="Arial" panose="020B0604020202020204" pitchFamily="34" charset="0"/>
              </a:rPr>
              <a:t>HHPs and GHS</a:t>
            </a:r>
            <a:endParaRPr lang="sv-SE" sz="3600" b="1" dirty="0">
              <a:solidFill>
                <a:schemeClr val="bg1"/>
              </a:solidFill>
            </a:endParaRPr>
          </a:p>
        </p:txBody>
      </p:sp>
    </p:spTree>
    <p:extLst>
      <p:ext uri="{BB962C8B-B14F-4D97-AF65-F5344CB8AC3E}">
        <p14:creationId xmlns:p14="http://schemas.microsoft.com/office/powerpoint/2010/main" val="23582915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ángulo 5">
            <a:extLst>
              <a:ext uri="{FF2B5EF4-FFF2-40B4-BE49-F238E27FC236}">
                <a16:creationId xmlns:a16="http://schemas.microsoft.com/office/drawing/2014/main" id="{950A93CD-B89C-0C23-A3CA-4E69FC79B20B}"/>
              </a:ext>
            </a:extLst>
          </p:cNvPr>
          <p:cNvSpPr/>
          <p:nvPr/>
        </p:nvSpPr>
        <p:spPr>
          <a:xfrm>
            <a:off x="3359696" y="2175939"/>
            <a:ext cx="1224136" cy="613036"/>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660774" y="1359035"/>
            <a:ext cx="9531226" cy="1468800"/>
          </a:xfrm>
        </p:spPr>
        <p:txBody>
          <a:bodyPr>
            <a:normAutofit/>
          </a:bodyPr>
          <a:lstStyle/>
          <a:p>
            <a:r>
              <a:rPr lang="fr-FR" b="1" dirty="0">
                <a:solidFill>
                  <a:srgbClr val="0069A4"/>
                </a:solidFill>
                <a:latin typeface="Arial" panose="020B0604020202020204" pitchFamily="34" charset="0"/>
                <a:cs typeface="Arial" panose="020B0604020202020204" pitchFamily="34" charset="0"/>
              </a:rPr>
              <a:t>C. </a:t>
            </a:r>
            <a:r>
              <a:rPr lang="fr-FR" sz="4000" b="1" dirty="0">
                <a:solidFill>
                  <a:schemeClr val="bg1"/>
                </a:solidFill>
                <a:latin typeface="Arial" panose="020B0604020202020204" pitchFamily="34" charset="0"/>
                <a:cs typeface="Arial" panose="020B0604020202020204" pitchFamily="34" charset="0"/>
              </a:rPr>
              <a:t>GHS</a:t>
            </a:r>
            <a:r>
              <a:rPr lang="fr-FR" sz="4000" b="1" dirty="0">
                <a:solidFill>
                  <a:srgbClr val="0069A4"/>
                </a:solidFill>
                <a:latin typeface="Arial" panose="020B0604020202020204" pitchFamily="34" charset="0"/>
                <a:cs typeface="Arial" panose="020B0604020202020204" pitchFamily="34" charset="0"/>
              </a:rPr>
              <a:t> </a:t>
            </a:r>
            <a:r>
              <a:rPr lang="fr-FR" sz="4000" b="1" dirty="0" err="1">
                <a:solidFill>
                  <a:srgbClr val="0069A4"/>
                </a:solidFill>
                <a:latin typeface="Arial" panose="020B0604020202020204" pitchFamily="34" charset="0"/>
                <a:cs typeface="Arial" panose="020B0604020202020204" pitchFamily="34" charset="0"/>
              </a:rPr>
              <a:t>implementation</a:t>
            </a:r>
            <a:r>
              <a:rPr lang="fr-FR" sz="4000" b="1" dirty="0">
                <a:solidFill>
                  <a:srgbClr val="0069A4"/>
                </a:solidFill>
                <a:latin typeface="Arial" panose="020B0604020202020204" pitchFamily="34" charset="0"/>
                <a:cs typeface="Arial" panose="020B0604020202020204" pitchFamily="34" charset="0"/>
              </a:rPr>
              <a:t> in agriculture</a:t>
            </a:r>
            <a:endParaRPr lang="fr-FR" b="1" dirty="0">
              <a:solidFill>
                <a:srgbClr val="0069A4"/>
              </a:solidFill>
              <a:latin typeface="Arial" panose="020B0604020202020204" pitchFamily="34" charset="0"/>
              <a:cs typeface="Arial" panose="020B0604020202020204" pitchFamily="34" charset="0"/>
            </a:endParaRPr>
          </a:p>
        </p:txBody>
      </p:sp>
      <p:sp>
        <p:nvSpPr>
          <p:cNvPr id="3" name="Espace réservé du texte 2">
            <a:extLst>
              <a:ext uri="{FF2B5EF4-FFF2-40B4-BE49-F238E27FC236}">
                <a16:creationId xmlns:a16="http://schemas.microsoft.com/office/drawing/2014/main" id="{74BBC421-305B-8CF7-90EA-B97FF6EC7B34}"/>
              </a:ext>
            </a:extLst>
          </p:cNvPr>
          <p:cNvSpPr>
            <a:spLocks noGrp="1"/>
          </p:cNvSpPr>
          <p:nvPr>
            <p:ph type="body" idx="1"/>
          </p:nvPr>
        </p:nvSpPr>
        <p:spPr>
          <a:xfrm>
            <a:off x="2660774" y="3363151"/>
            <a:ext cx="8915399" cy="3180772"/>
          </a:xfrm>
        </p:spPr>
        <p:txBody>
          <a:bodyPr>
            <a:normAutofit/>
          </a:bodyPr>
          <a:lstStyle/>
          <a:p>
            <a:pPr marL="457200" indent="-457200">
              <a:buFont typeface="+mj-lt"/>
              <a:buAutoNum type="arabicPeriod"/>
            </a:pPr>
            <a:r>
              <a:rPr lang="en-US" dirty="0">
                <a:latin typeface="Arial" panose="020B0604020202020204" pitchFamily="34" charset="0"/>
                <a:cs typeface="Arial" panose="020B0604020202020204" pitchFamily="34" charset="0"/>
              </a:rPr>
              <a:t>Why should my country implement the GHS in agriculture? What about in other countries?</a:t>
            </a:r>
          </a:p>
          <a:p>
            <a:pPr marL="457200" indent="-457200">
              <a:buFont typeface="+mj-lt"/>
              <a:buAutoNum type="arabicPeriod"/>
            </a:pPr>
            <a:r>
              <a:rPr lang="en-US" dirty="0">
                <a:latin typeface="Arial" panose="020B0604020202020204" pitchFamily="34" charset="0"/>
                <a:cs typeface="Arial" panose="020B0604020202020204" pitchFamily="34" charset="0"/>
              </a:rPr>
              <a:t>National and regional approaches</a:t>
            </a:r>
          </a:p>
          <a:p>
            <a:pPr marL="457200" indent="-457200">
              <a:buFont typeface="+mj-lt"/>
              <a:buAutoNum type="arabicPeriod"/>
            </a:pPr>
            <a:r>
              <a:rPr lang="en-US" dirty="0">
                <a:latin typeface="Arial" panose="020B0604020202020204" pitchFamily="34" charset="0"/>
                <a:cs typeface="Arial" panose="020B0604020202020204" pitchFamily="34" charset="0"/>
              </a:rPr>
              <a:t>How should I proceed? GHS implementing strategy in agriculture</a:t>
            </a:r>
          </a:p>
          <a:p>
            <a:pPr marL="457200" indent="-457200">
              <a:buFont typeface="+mj-lt"/>
              <a:buAutoNum type="arabicPeriod"/>
            </a:pPr>
            <a:r>
              <a:rPr lang="en-US" dirty="0">
                <a:latin typeface="Arial" panose="020B0604020202020204" pitchFamily="34" charset="0"/>
                <a:cs typeface="Arial" panose="020B0604020202020204" pitchFamily="34" charset="0"/>
              </a:rPr>
              <a:t>To know more … practical implementation of GHS</a:t>
            </a:r>
          </a:p>
          <a:p>
            <a:pPr marL="457200" indent="-457200">
              <a:buFont typeface="+mj-lt"/>
              <a:buAutoNum type="arabicPeriod"/>
            </a:pPr>
            <a:endParaRPr lang="en-US" dirty="0">
              <a:latin typeface="Arial" panose="020B0604020202020204" pitchFamily="34" charset="0"/>
              <a:cs typeface="Arial" panose="020B0604020202020204" pitchFamily="34" charset="0"/>
            </a:endParaRPr>
          </a:p>
          <a:p>
            <a:pPr marL="457200" indent="-457200">
              <a:buFont typeface="+mj-lt"/>
              <a:buAutoNum type="arabicPeriod"/>
            </a:pPr>
            <a:endParaRPr lang="en-US" dirty="0">
              <a:latin typeface="Arial" panose="020B0604020202020204" pitchFamily="34" charset="0"/>
              <a:cs typeface="Arial" panose="020B0604020202020204" pitchFamily="34" charset="0"/>
            </a:endParaRPr>
          </a:p>
          <a:p>
            <a:pPr marL="457200" indent="-457200">
              <a:buFont typeface="+mj-lt"/>
              <a:buAutoNum type="arabicPeriod"/>
            </a:pPr>
            <a:endParaRPr lang="en-US" dirty="0">
              <a:latin typeface="Arial" panose="020B0604020202020204" pitchFamily="34" charset="0"/>
              <a:cs typeface="Arial" panose="020B0604020202020204" pitchFamily="34" charset="0"/>
            </a:endParaRPr>
          </a:p>
          <a:p>
            <a:endParaRPr lang="fr-FR" dirty="0">
              <a:latin typeface="Arial" panose="020B0604020202020204" pitchFamily="34" charset="0"/>
              <a:cs typeface="Arial" panose="020B0604020202020204" pitchFamily="34" charset="0"/>
            </a:endParaRPr>
          </a:p>
        </p:txBody>
      </p:sp>
      <p:grpSp>
        <p:nvGrpSpPr>
          <p:cNvPr id="4" name="Groupe 3">
            <a:extLst>
              <a:ext uri="{FF2B5EF4-FFF2-40B4-BE49-F238E27FC236}">
                <a16:creationId xmlns:a16="http://schemas.microsoft.com/office/drawing/2014/main" id="{98FFF03F-C6FA-8A6E-7403-14D314EC7785}"/>
              </a:ext>
            </a:extLst>
          </p:cNvPr>
          <p:cNvGrpSpPr>
            <a:grpSpLocks noChangeAspect="1"/>
          </p:cNvGrpSpPr>
          <p:nvPr/>
        </p:nvGrpSpPr>
        <p:grpSpPr>
          <a:xfrm>
            <a:off x="280946" y="188640"/>
            <a:ext cx="2078047" cy="2089573"/>
            <a:chOff x="380549" y="1412776"/>
            <a:chExt cx="4354068" cy="4378219"/>
          </a:xfrm>
        </p:grpSpPr>
        <p:pic>
          <p:nvPicPr>
            <p:cNvPr id="5" name="Picture 48" descr="explos">
              <a:extLst>
                <a:ext uri="{FF2B5EF4-FFF2-40B4-BE49-F238E27FC236}">
                  <a16:creationId xmlns:a16="http://schemas.microsoft.com/office/drawing/2014/main" id="{31B22BAD-22A3-5DA8-BDF5-90BF123E37D2}"/>
                </a:ext>
              </a:extLst>
            </p:cNvPr>
            <p:cNvPicPr>
              <a:picLocks noChangeAspect="1" noChangeArrowheads="1"/>
            </p:cNvPicPr>
            <p:nvPr/>
          </p:nvPicPr>
          <p:blipFill>
            <a:blip r:embed="rId2" cstate="print"/>
            <a:srcRect/>
            <a:stretch>
              <a:fillRect/>
            </a:stretch>
          </p:blipFill>
          <p:spPr bwMode="auto">
            <a:xfrm>
              <a:off x="1847528" y="1412776"/>
              <a:ext cx="1440000" cy="1440000"/>
            </a:xfrm>
            <a:prstGeom prst="rect">
              <a:avLst/>
            </a:prstGeom>
            <a:noFill/>
          </p:spPr>
        </p:pic>
        <p:pic>
          <p:nvPicPr>
            <p:cNvPr id="6" name="Picture 49" descr="flamme">
              <a:extLst>
                <a:ext uri="{FF2B5EF4-FFF2-40B4-BE49-F238E27FC236}">
                  <a16:creationId xmlns:a16="http://schemas.microsoft.com/office/drawing/2014/main" id="{6C8071A3-75E9-B33F-AC7E-6049DAFE2EC9}"/>
                </a:ext>
              </a:extLst>
            </p:cNvPr>
            <p:cNvPicPr>
              <a:picLocks noChangeAspect="1" noChangeArrowheads="1"/>
            </p:cNvPicPr>
            <p:nvPr/>
          </p:nvPicPr>
          <p:blipFill>
            <a:blip r:embed="rId3" cstate="print"/>
            <a:srcRect/>
            <a:stretch>
              <a:fillRect/>
            </a:stretch>
          </p:blipFill>
          <p:spPr bwMode="auto">
            <a:xfrm>
              <a:off x="1107746" y="2134493"/>
              <a:ext cx="1440000" cy="1440000"/>
            </a:xfrm>
            <a:prstGeom prst="rect">
              <a:avLst/>
            </a:prstGeom>
            <a:noFill/>
          </p:spPr>
        </p:pic>
        <p:pic>
          <p:nvPicPr>
            <p:cNvPr id="7" name="Picture 50" descr="rondflam">
              <a:extLst>
                <a:ext uri="{FF2B5EF4-FFF2-40B4-BE49-F238E27FC236}">
                  <a16:creationId xmlns:a16="http://schemas.microsoft.com/office/drawing/2014/main" id="{1922105A-ECC9-EE3E-0402-20A4BA402629}"/>
                </a:ext>
              </a:extLst>
            </p:cNvPr>
            <p:cNvPicPr>
              <a:picLocks noChangeAspect="1" noChangeArrowheads="1"/>
            </p:cNvPicPr>
            <p:nvPr/>
          </p:nvPicPr>
          <p:blipFill>
            <a:blip r:embed="rId4" cstate="print"/>
            <a:srcRect/>
            <a:stretch>
              <a:fillRect/>
            </a:stretch>
          </p:blipFill>
          <p:spPr bwMode="auto">
            <a:xfrm>
              <a:off x="2562140" y="2157883"/>
              <a:ext cx="1440000" cy="1440000"/>
            </a:xfrm>
            <a:prstGeom prst="rect">
              <a:avLst/>
            </a:prstGeom>
            <a:noFill/>
          </p:spPr>
        </p:pic>
        <p:pic>
          <p:nvPicPr>
            <p:cNvPr id="8" name="Picture 51" descr="bottle">
              <a:extLst>
                <a:ext uri="{FF2B5EF4-FFF2-40B4-BE49-F238E27FC236}">
                  <a16:creationId xmlns:a16="http://schemas.microsoft.com/office/drawing/2014/main" id="{AB1796D5-6B17-3152-BB47-E4F2CBD0D74D}"/>
                </a:ext>
              </a:extLst>
            </p:cNvPr>
            <p:cNvPicPr>
              <a:picLocks noChangeAspect="1" noChangeArrowheads="1"/>
            </p:cNvPicPr>
            <p:nvPr/>
          </p:nvPicPr>
          <p:blipFill>
            <a:blip r:embed="rId5" cstate="print"/>
            <a:srcRect/>
            <a:stretch>
              <a:fillRect/>
            </a:stretch>
          </p:blipFill>
          <p:spPr bwMode="auto">
            <a:xfrm>
              <a:off x="3294617" y="2887605"/>
              <a:ext cx="1440000" cy="1440000"/>
            </a:xfrm>
            <a:prstGeom prst="rect">
              <a:avLst/>
            </a:prstGeom>
            <a:noFill/>
          </p:spPr>
        </p:pic>
        <p:pic>
          <p:nvPicPr>
            <p:cNvPr id="9" name="Picture 53" descr="acid">
              <a:extLst>
                <a:ext uri="{FF2B5EF4-FFF2-40B4-BE49-F238E27FC236}">
                  <a16:creationId xmlns:a16="http://schemas.microsoft.com/office/drawing/2014/main" id="{853C98CF-0906-975D-F1E2-141D8B1C3C2B}"/>
                </a:ext>
              </a:extLst>
            </p:cNvPr>
            <p:cNvPicPr>
              <a:picLocks noChangeAspect="1" noChangeArrowheads="1"/>
            </p:cNvPicPr>
            <p:nvPr/>
          </p:nvPicPr>
          <p:blipFill>
            <a:blip r:embed="rId6" cstate="print"/>
            <a:srcRect/>
            <a:stretch>
              <a:fillRect/>
            </a:stretch>
          </p:blipFill>
          <p:spPr bwMode="auto">
            <a:xfrm>
              <a:off x="380549" y="2871049"/>
              <a:ext cx="1440000" cy="1440000"/>
            </a:xfrm>
            <a:prstGeom prst="rect">
              <a:avLst/>
            </a:prstGeom>
            <a:noFill/>
          </p:spPr>
        </p:pic>
        <p:pic>
          <p:nvPicPr>
            <p:cNvPr id="10" name="Picture 52" descr="skull">
              <a:extLst>
                <a:ext uri="{FF2B5EF4-FFF2-40B4-BE49-F238E27FC236}">
                  <a16:creationId xmlns:a16="http://schemas.microsoft.com/office/drawing/2014/main" id="{8817C5A8-D022-EF31-8EF1-DC6B82A0FD1A}"/>
                </a:ext>
              </a:extLst>
            </p:cNvPr>
            <p:cNvPicPr>
              <a:picLocks noChangeAspect="1" noChangeArrowheads="1"/>
            </p:cNvPicPr>
            <p:nvPr/>
          </p:nvPicPr>
          <p:blipFill>
            <a:blip r:embed="rId7" cstate="print"/>
            <a:srcRect/>
            <a:stretch>
              <a:fillRect/>
            </a:stretch>
          </p:blipFill>
          <p:spPr bwMode="auto">
            <a:xfrm>
              <a:off x="1827746" y="2877883"/>
              <a:ext cx="1440000" cy="1440000"/>
            </a:xfrm>
            <a:prstGeom prst="rect">
              <a:avLst/>
            </a:prstGeom>
            <a:noFill/>
          </p:spPr>
        </p:pic>
        <p:pic>
          <p:nvPicPr>
            <p:cNvPr id="11" name="Picture 54" descr="silhouet">
              <a:extLst>
                <a:ext uri="{FF2B5EF4-FFF2-40B4-BE49-F238E27FC236}">
                  <a16:creationId xmlns:a16="http://schemas.microsoft.com/office/drawing/2014/main" id="{80A4206A-199C-929A-1D57-87D8DC1F1AF0}"/>
                </a:ext>
              </a:extLst>
            </p:cNvPr>
            <p:cNvPicPr>
              <a:picLocks noChangeAspect="1" noChangeArrowheads="1"/>
            </p:cNvPicPr>
            <p:nvPr/>
          </p:nvPicPr>
          <p:blipFill>
            <a:blip r:embed="rId8" cstate="print"/>
            <a:srcRect/>
            <a:stretch>
              <a:fillRect/>
            </a:stretch>
          </p:blipFill>
          <p:spPr bwMode="auto">
            <a:xfrm>
              <a:off x="1117143" y="3614439"/>
              <a:ext cx="1440000" cy="1440000"/>
            </a:xfrm>
            <a:prstGeom prst="rect">
              <a:avLst/>
            </a:prstGeom>
            <a:noFill/>
          </p:spPr>
        </p:pic>
        <p:pic>
          <p:nvPicPr>
            <p:cNvPr id="12" name="Picture 55" descr="exclam">
              <a:extLst>
                <a:ext uri="{FF2B5EF4-FFF2-40B4-BE49-F238E27FC236}">
                  <a16:creationId xmlns:a16="http://schemas.microsoft.com/office/drawing/2014/main" id="{5B72CEE4-103D-8558-8464-B826F0B4FFFB}"/>
                </a:ext>
              </a:extLst>
            </p:cNvPr>
            <p:cNvPicPr>
              <a:picLocks noChangeAspect="1" noChangeArrowheads="1"/>
            </p:cNvPicPr>
            <p:nvPr/>
          </p:nvPicPr>
          <p:blipFill>
            <a:blip r:embed="rId9" cstate="print"/>
            <a:srcRect/>
            <a:stretch>
              <a:fillRect/>
            </a:stretch>
          </p:blipFill>
          <p:spPr bwMode="auto">
            <a:xfrm>
              <a:off x="2552190" y="3607605"/>
              <a:ext cx="1440000" cy="1440000"/>
            </a:xfrm>
            <a:prstGeom prst="rect">
              <a:avLst/>
            </a:prstGeom>
            <a:noFill/>
          </p:spPr>
        </p:pic>
        <p:pic>
          <p:nvPicPr>
            <p:cNvPr id="13" name="Picture 56" descr="pollut">
              <a:extLst>
                <a:ext uri="{FF2B5EF4-FFF2-40B4-BE49-F238E27FC236}">
                  <a16:creationId xmlns:a16="http://schemas.microsoft.com/office/drawing/2014/main" id="{850D9925-6A70-C90E-DDA2-81E9E8B875D0}"/>
                </a:ext>
              </a:extLst>
            </p:cNvPr>
            <p:cNvPicPr>
              <a:picLocks noChangeAspect="1" noChangeArrowheads="1"/>
            </p:cNvPicPr>
            <p:nvPr/>
          </p:nvPicPr>
          <p:blipFill>
            <a:blip r:embed="rId10" cstate="print"/>
            <a:srcRect/>
            <a:stretch>
              <a:fillRect/>
            </a:stretch>
          </p:blipFill>
          <p:spPr bwMode="auto">
            <a:xfrm>
              <a:off x="1842140" y="4350995"/>
              <a:ext cx="1440000" cy="1440000"/>
            </a:xfrm>
            <a:prstGeom prst="rect">
              <a:avLst/>
            </a:prstGeom>
            <a:noFill/>
          </p:spPr>
        </p:pic>
      </p:grpSp>
      <p:pic>
        <p:nvPicPr>
          <p:cNvPr id="14" name="Image 4">
            <a:extLst>
              <a:ext uri="{FF2B5EF4-FFF2-40B4-BE49-F238E27FC236}">
                <a16:creationId xmlns:a16="http://schemas.microsoft.com/office/drawing/2014/main" id="{EF054B58-1403-9C38-782E-FE61A8740004}"/>
              </a:ext>
            </a:extLst>
          </p:cNvPr>
          <p:cNvPicPr>
            <a:picLocks noChangeAspect="1"/>
          </p:cNvPicPr>
          <p:nvPr/>
        </p:nvPicPr>
        <p:blipFill>
          <a:blip r:embed="rId11"/>
          <a:stretch>
            <a:fillRect/>
          </a:stretch>
        </p:blipFill>
        <p:spPr>
          <a:xfrm>
            <a:off x="9801506" y="6115022"/>
            <a:ext cx="2304488" cy="640135"/>
          </a:xfrm>
          <a:prstGeom prst="rect">
            <a:avLst/>
          </a:prstGeom>
        </p:spPr>
      </p:pic>
      <p:pic>
        <p:nvPicPr>
          <p:cNvPr id="15" name="Imagen 16">
            <a:extLst>
              <a:ext uri="{FF2B5EF4-FFF2-40B4-BE49-F238E27FC236}">
                <a16:creationId xmlns:a16="http://schemas.microsoft.com/office/drawing/2014/main" id="{79557043-FF47-1E77-3004-05C797454037}"/>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117405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ángulo 13">
            <a:extLst>
              <a:ext uri="{FF2B5EF4-FFF2-40B4-BE49-F238E27FC236}">
                <a16:creationId xmlns:a16="http://schemas.microsoft.com/office/drawing/2014/main" id="{F614BF1C-2336-FECF-F9CB-7D17AC66391B}"/>
              </a:ext>
            </a:extLst>
          </p:cNvPr>
          <p:cNvSpPr/>
          <p:nvPr/>
        </p:nvSpPr>
        <p:spPr>
          <a:xfrm>
            <a:off x="7392144" y="2924944"/>
            <a:ext cx="1080120" cy="47680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3" name="Image 4">
            <a:extLst>
              <a:ext uri="{FF2B5EF4-FFF2-40B4-BE49-F238E27FC236}">
                <a16:creationId xmlns:a16="http://schemas.microsoft.com/office/drawing/2014/main" id="{1B6F06BE-0B19-0807-E1FC-C603CF48F61F}"/>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4FACD059-2729-3DE2-CD65-89E445435B71}"/>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5" name="Titre 1">
            <a:extLst>
              <a:ext uri="{FF2B5EF4-FFF2-40B4-BE49-F238E27FC236}">
                <a16:creationId xmlns:a16="http://schemas.microsoft.com/office/drawing/2014/main" id="{BB1EBA38-45C9-F1FD-F87B-E8A1A446DC45}"/>
              </a:ext>
            </a:extLst>
          </p:cNvPr>
          <p:cNvSpPr txBox="1">
            <a:spLocks/>
          </p:cNvSpPr>
          <p:nvPr/>
        </p:nvSpPr>
        <p:spPr>
          <a:xfrm>
            <a:off x="4324676" y="2492775"/>
            <a:ext cx="6899175" cy="2620928"/>
          </a:xfrm>
          <a:prstGeom prst="rect">
            <a:avLst/>
          </a:prstGeom>
        </p:spPr>
        <p:txBody>
          <a:bodyPr vert="horz" lIns="91440" tIns="45720" rIns="91440" bIns="45720" rtlCol="0" anchor="b">
            <a:normAutofit fontScale="52500" lnSpcReduction="20000"/>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6900" dirty="0">
                <a:latin typeface="Arial" panose="020B0604020202020204" pitchFamily="34" charset="0"/>
                <a:cs typeface="Arial" panose="020B0604020202020204" pitchFamily="34" charset="0"/>
              </a:rPr>
              <a:t>C.1 Why should my country implement the </a:t>
            </a:r>
            <a:r>
              <a:rPr lang="en-US" sz="6900" b="1" dirty="0">
                <a:solidFill>
                  <a:schemeClr val="bg1"/>
                </a:solidFill>
                <a:latin typeface="Arial" panose="020B0604020202020204" pitchFamily="34" charset="0"/>
                <a:cs typeface="Arial" panose="020B0604020202020204" pitchFamily="34" charset="0"/>
              </a:rPr>
              <a:t>GHS</a:t>
            </a:r>
            <a:r>
              <a:rPr lang="en-US" sz="6900" dirty="0">
                <a:latin typeface="Arial" panose="020B0604020202020204" pitchFamily="34" charset="0"/>
                <a:cs typeface="Arial" panose="020B0604020202020204" pitchFamily="34" charset="0"/>
              </a:rPr>
              <a:t> in </a:t>
            </a:r>
            <a:r>
              <a:rPr lang="en-US" sz="6900" b="1" dirty="0">
                <a:solidFill>
                  <a:srgbClr val="518932"/>
                </a:solidFill>
                <a:latin typeface="Arial" panose="020B0604020202020204" pitchFamily="34" charset="0"/>
                <a:cs typeface="Arial" panose="020B0604020202020204" pitchFamily="34" charset="0"/>
              </a:rPr>
              <a:t>agriculture</a:t>
            </a:r>
            <a:r>
              <a:rPr lang="en-US" sz="6900" dirty="0">
                <a:latin typeface="Arial" panose="020B0604020202020204" pitchFamily="34" charset="0"/>
                <a:cs typeface="Arial" panose="020B0604020202020204" pitchFamily="34" charset="0"/>
              </a:rPr>
              <a:t>?</a:t>
            </a:r>
          </a:p>
          <a:p>
            <a:br>
              <a:rPr lang="en-US" sz="6900" dirty="0">
                <a:latin typeface="Arial" panose="020B0604020202020204" pitchFamily="34" charset="0"/>
                <a:cs typeface="Arial" panose="020B0604020202020204" pitchFamily="34" charset="0"/>
              </a:rPr>
            </a:br>
            <a:r>
              <a:rPr lang="en-US" sz="6900" dirty="0">
                <a:latin typeface="Arial" panose="020B0604020202020204" pitchFamily="34" charset="0"/>
                <a:cs typeface="Arial" panose="020B0604020202020204" pitchFamily="34" charset="0"/>
              </a:rPr>
              <a:t>What about in other countries?</a:t>
            </a:r>
            <a:br>
              <a:rPr lang="en-US" dirty="0"/>
            </a:br>
            <a:endParaRPr lang="fr-FR" dirty="0"/>
          </a:p>
        </p:txBody>
      </p:sp>
    </p:spTree>
    <p:extLst>
      <p:ext uri="{BB962C8B-B14F-4D97-AF65-F5344CB8AC3E}">
        <p14:creationId xmlns:p14="http://schemas.microsoft.com/office/powerpoint/2010/main" val="23911541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7BC23281-5918-7F49-DFAF-67FA80B87E11}"/>
              </a:ext>
            </a:extLst>
          </p:cNvPr>
          <p:cNvSpPr/>
          <p:nvPr/>
        </p:nvSpPr>
        <p:spPr>
          <a:xfrm>
            <a:off x="4367808" y="593510"/>
            <a:ext cx="106808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A792A47F-E354-7D4F-1D4F-3D7A03FA493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Level of </a:t>
            </a:r>
            <a:r>
              <a:rPr lang="en-GB" b="1" dirty="0">
                <a:solidFill>
                  <a:schemeClr val="bg1"/>
                </a:solidFill>
                <a:latin typeface="Arial" panose="020B0604020202020204" pitchFamily="34" charset="0"/>
                <a:cs typeface="Arial" panose="020B0604020202020204" pitchFamily="34" charset="0"/>
              </a:rPr>
              <a:t>GHS</a:t>
            </a:r>
            <a:r>
              <a:rPr lang="en-GB" dirty="0">
                <a:latin typeface="Arial" panose="020B0604020202020204" pitchFamily="34" charset="0"/>
                <a:cs typeface="Arial" panose="020B0604020202020204" pitchFamily="34" charset="0"/>
              </a:rPr>
              <a:t> implementation</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(for one or all sectors)</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9BB42479-2562-0664-241B-876FB19421E6}"/>
              </a:ext>
            </a:extLst>
          </p:cNvPr>
          <p:cNvSpPr>
            <a:spLocks noGrp="1"/>
          </p:cNvSpPr>
          <p:nvPr>
            <p:ph idx="1"/>
          </p:nvPr>
        </p:nvSpPr>
        <p:spPr>
          <a:xfrm>
            <a:off x="1703512" y="2276872"/>
            <a:ext cx="8911687" cy="3312368"/>
          </a:xfrm>
        </p:spPr>
        <p:txBody>
          <a:bodyPr>
            <a:normAutofit/>
          </a:bodyPr>
          <a:lstStyle/>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2002 : UN World Summit on Sustainable Development (Johannesburg) encouraged all countries to implement the GHS as soon as possible.</a:t>
            </a:r>
          </a:p>
          <a:p>
            <a:r>
              <a:rPr lang="en-US" sz="2000" b="1" dirty="0">
                <a:latin typeface="Arial" panose="020B0604020202020204" pitchFamily="34" charset="0"/>
                <a:cs typeface="Arial" panose="020B0604020202020204" pitchFamily="34" charset="0"/>
              </a:rPr>
              <a:t>2023 : about 70 countries </a:t>
            </a:r>
            <a:r>
              <a:rPr lang="en-US" sz="2000" dirty="0">
                <a:latin typeface="Arial" panose="020B0604020202020204" pitchFamily="34" charset="0"/>
                <a:cs typeface="Arial" panose="020B0604020202020204" pitchFamily="34" charset="0"/>
              </a:rPr>
              <a:t>have implemented the system in legislation, as a mandatory requirement.</a:t>
            </a:r>
          </a:p>
          <a:p>
            <a:r>
              <a:rPr lang="en-US" sz="2000" dirty="0">
                <a:latin typeface="Arial" panose="020B0604020202020204" pitchFamily="34" charset="0"/>
                <a:cs typeface="Arial" panose="020B0604020202020204" pitchFamily="34" charset="0"/>
              </a:rPr>
              <a:t>But many countries have not yet adopted GHS, notably in Africa, the Middle East, Latin America and South Asia. </a:t>
            </a:r>
          </a:p>
          <a:p>
            <a:endParaRPr lang="en-US" sz="2000" dirty="0">
              <a:latin typeface="Arial" panose="020B0604020202020204" pitchFamily="34" charset="0"/>
              <a:cs typeface="Arial" panose="020B0604020202020204" pitchFamily="34" charset="0"/>
            </a:endParaRPr>
          </a:p>
          <a:p>
            <a:endParaRPr lang="fr-FR" sz="2000"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4730F5DE-F3B5-D0B6-4FD9-6C4496A213C4}"/>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F801F447-7255-574A-0D40-74D94CD078DD}"/>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8255703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361CE4D5-D854-69A7-59FD-59A025DA43B9}"/>
              </a:ext>
            </a:extLst>
          </p:cNvPr>
          <p:cNvSpPr/>
          <p:nvPr/>
        </p:nvSpPr>
        <p:spPr>
          <a:xfrm>
            <a:off x="4367808" y="624110"/>
            <a:ext cx="106808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Imagen 16">
            <a:extLst>
              <a:ext uri="{FF2B5EF4-FFF2-40B4-BE49-F238E27FC236}">
                <a16:creationId xmlns:a16="http://schemas.microsoft.com/office/drawing/2014/main" id="{B936DDFD-E516-0AFF-1868-059920BECFBD}"/>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2" name="Rubrik 1"/>
          <p:cNvSpPr>
            <a:spLocks noGrp="1"/>
          </p:cNvSpPr>
          <p:nvPr>
            <p:ph type="title"/>
          </p:nvPr>
        </p:nvSpPr>
        <p:spPr/>
        <p:txBody>
          <a:bodyPr>
            <a:normAutofit/>
          </a:bodyPr>
          <a:lstStyle/>
          <a:p>
            <a:r>
              <a:rPr lang="en-GB" dirty="0">
                <a:latin typeface="Arial" panose="020B0604020202020204" pitchFamily="34" charset="0"/>
                <a:cs typeface="Arial" panose="020B0604020202020204" pitchFamily="34" charset="0"/>
              </a:rPr>
              <a:t>Level of </a:t>
            </a:r>
            <a:r>
              <a:rPr lang="en-GB" b="1" dirty="0">
                <a:solidFill>
                  <a:schemeClr val="bg1"/>
                </a:solidFill>
                <a:latin typeface="Arial" panose="020B0604020202020204" pitchFamily="34" charset="0"/>
                <a:cs typeface="Arial" panose="020B0604020202020204" pitchFamily="34" charset="0"/>
              </a:rPr>
              <a:t>GHS</a:t>
            </a:r>
            <a:r>
              <a:rPr lang="en-GB" dirty="0">
                <a:latin typeface="Arial" panose="020B0604020202020204" pitchFamily="34" charset="0"/>
                <a:cs typeface="Arial" panose="020B0604020202020204" pitchFamily="34" charset="0"/>
              </a:rPr>
              <a:t> implementation</a:t>
            </a:r>
          </a:p>
        </p:txBody>
      </p:sp>
      <p:pic>
        <p:nvPicPr>
          <p:cNvPr id="4" name="Content Placeholder 3" descr="A map of the world&#10;&#10;Description automatically generated">
            <a:extLst>
              <a:ext uri="{FF2B5EF4-FFF2-40B4-BE49-F238E27FC236}">
                <a16:creationId xmlns:a16="http://schemas.microsoft.com/office/drawing/2014/main" id="{FE782F78-5976-0641-7E2C-48F57CBFF352}"/>
              </a:ext>
            </a:extLst>
          </p:cNvPr>
          <p:cNvPicPr>
            <a:picLocks noGrp="1" noChangeAspect="1"/>
          </p:cNvPicPr>
          <p:nvPr>
            <p:ph idx="1"/>
          </p:nvPr>
        </p:nvPicPr>
        <p:blipFill>
          <a:blip r:embed="rId4"/>
          <a:stretch>
            <a:fillRect/>
          </a:stretch>
        </p:blipFill>
        <p:spPr>
          <a:xfrm>
            <a:off x="141706" y="1484784"/>
            <a:ext cx="11818370" cy="5040560"/>
          </a:xfrm>
        </p:spPr>
      </p:pic>
      <p:pic>
        <p:nvPicPr>
          <p:cNvPr id="3" name="Image 4">
            <a:extLst>
              <a:ext uri="{FF2B5EF4-FFF2-40B4-BE49-F238E27FC236}">
                <a16:creationId xmlns:a16="http://schemas.microsoft.com/office/drawing/2014/main" id="{583BE732-8BAC-808D-AC38-1B25D021CA0A}"/>
              </a:ext>
            </a:extLst>
          </p:cNvPr>
          <p:cNvPicPr>
            <a:picLocks noChangeAspect="1"/>
          </p:cNvPicPr>
          <p:nvPr/>
        </p:nvPicPr>
        <p:blipFill>
          <a:blip r:embed="rId5"/>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31352849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F0A44E5F-BA16-00E8-3273-26330477A47D}"/>
              </a:ext>
            </a:extLst>
          </p:cNvPr>
          <p:cNvSpPr/>
          <p:nvPr/>
        </p:nvSpPr>
        <p:spPr>
          <a:xfrm>
            <a:off x="4367808" y="593510"/>
            <a:ext cx="1068082"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Titre 1">
            <a:extLst>
              <a:ext uri="{FF2B5EF4-FFF2-40B4-BE49-F238E27FC236}">
                <a16:creationId xmlns:a16="http://schemas.microsoft.com/office/drawing/2014/main" id="{A792A47F-E354-7D4F-1D4F-3D7A03FA493C}"/>
              </a:ext>
            </a:extLst>
          </p:cNvPr>
          <p:cNvSpPr>
            <a:spLocks noGrp="1"/>
          </p:cNvSpPr>
          <p:nvPr>
            <p:ph type="title"/>
          </p:nvPr>
        </p:nvSpPr>
        <p:spPr/>
        <p:txBody>
          <a:bodyPr/>
          <a:lstStyle/>
          <a:p>
            <a:r>
              <a:rPr lang="en-GB" dirty="0">
                <a:latin typeface="Arial" panose="020B0604020202020204" pitchFamily="34" charset="0"/>
                <a:cs typeface="Arial" panose="020B0604020202020204" pitchFamily="34" charset="0"/>
              </a:rPr>
              <a:t>Level of </a:t>
            </a:r>
            <a:r>
              <a:rPr lang="en-GB" b="1" dirty="0">
                <a:solidFill>
                  <a:schemeClr val="bg1"/>
                </a:solidFill>
                <a:latin typeface="Arial" panose="020B0604020202020204" pitchFamily="34" charset="0"/>
                <a:cs typeface="Arial" panose="020B0604020202020204" pitchFamily="34" charset="0"/>
              </a:rPr>
              <a:t>GHS</a:t>
            </a:r>
            <a:r>
              <a:rPr lang="en-GB" dirty="0">
                <a:latin typeface="Arial" panose="020B0604020202020204" pitchFamily="34" charset="0"/>
                <a:cs typeface="Arial" panose="020B0604020202020204" pitchFamily="34" charset="0"/>
              </a:rPr>
              <a:t> implementation</a:t>
            </a:r>
            <a:br>
              <a:rPr lang="en-GB"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In the agricultural sector</a:t>
            </a:r>
            <a:endParaRPr lang="fr-FR" b="1"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9BB42479-2562-0664-241B-876FB19421E6}"/>
              </a:ext>
            </a:extLst>
          </p:cNvPr>
          <p:cNvSpPr>
            <a:spLocks noGrp="1"/>
          </p:cNvSpPr>
          <p:nvPr>
            <p:ph idx="1"/>
          </p:nvPr>
        </p:nvSpPr>
        <p:spPr>
          <a:xfrm>
            <a:off x="1703512" y="2060848"/>
            <a:ext cx="9801100" cy="4608512"/>
          </a:xfrm>
        </p:spPr>
        <p:txBody>
          <a:bodyPr>
            <a:normAutofit fontScale="92500" lnSpcReduction="10000"/>
          </a:bodyPr>
          <a:lstStyle/>
          <a:p>
            <a:r>
              <a:rPr lang="en-US" sz="1900" b="1" dirty="0"/>
              <a:t>An increasing number of countries and regions are choosing to adopt the GHS classification as a standard for pesticides.</a:t>
            </a:r>
          </a:p>
          <a:p>
            <a:r>
              <a:rPr lang="en-US" sz="1900" b="1" dirty="0"/>
              <a:t>Countries</a:t>
            </a:r>
            <a:r>
              <a:rPr lang="en-US" sz="1900" dirty="0"/>
              <a:t>: </a:t>
            </a:r>
          </a:p>
          <a:p>
            <a:pPr lvl="1">
              <a:buFont typeface="Wingdings" panose="05000000000000000000" pitchFamily="2" charset="2"/>
              <a:buChar char="Ø"/>
            </a:pPr>
            <a:r>
              <a:rPr lang="en-US" sz="1900" dirty="0"/>
              <a:t>E.g., Australia (partly), China, Indonesia, Lao PDR, New Zealand, Serbia, Thailand, Taiwan (on-going transition), Vietnam, USA (for labels), Zambia</a:t>
            </a:r>
          </a:p>
          <a:p>
            <a:r>
              <a:rPr lang="en-US" sz="1900" b="1" dirty="0"/>
              <a:t>Regions</a:t>
            </a:r>
            <a:r>
              <a:rPr lang="en-US" sz="1900" dirty="0"/>
              <a:t>:</a:t>
            </a:r>
          </a:p>
          <a:p>
            <a:pPr lvl="1">
              <a:buFont typeface="Wingdings" panose="05000000000000000000" pitchFamily="2" charset="2"/>
              <a:buChar char="Ø"/>
            </a:pPr>
            <a:r>
              <a:rPr lang="en-US" sz="1900" dirty="0"/>
              <a:t>EU (implemented across all sectors and chemicals) and associated EEA countries (e.g. Switzerland, Norway, Turkey)</a:t>
            </a:r>
          </a:p>
          <a:p>
            <a:pPr lvl="1">
              <a:buFont typeface="Wingdings" panose="05000000000000000000" pitchFamily="2" charset="2"/>
              <a:buChar char="Ø"/>
            </a:pPr>
            <a:r>
              <a:rPr lang="en-US" sz="1900" dirty="0"/>
              <a:t>Andean Community (Bolivia, Colombia, Ecuador and Peru)</a:t>
            </a:r>
          </a:p>
          <a:p>
            <a:pPr lvl="1">
              <a:buFont typeface="Wingdings" panose="05000000000000000000" pitchFamily="2" charset="2"/>
              <a:buChar char="Ø"/>
            </a:pPr>
            <a:r>
              <a:rPr lang="en-US" sz="1900" dirty="0"/>
              <a:t>Some initiatives in Africa:</a:t>
            </a:r>
          </a:p>
          <a:p>
            <a:pPr lvl="2">
              <a:buFont typeface="Wingdings" panose="05000000000000000000" pitchFamily="2" charset="2"/>
              <a:buChar char="q"/>
            </a:pPr>
            <a:r>
              <a:rPr lang="en-US" sz="1600" dirty="0"/>
              <a:t>Southern Africa: SADC GHS strategy across sectors</a:t>
            </a:r>
          </a:p>
          <a:p>
            <a:pPr lvl="2">
              <a:buFont typeface="Wingdings" panose="05000000000000000000" pitchFamily="2" charset="2"/>
              <a:buChar char="q"/>
            </a:pPr>
            <a:r>
              <a:rPr lang="en-US" sz="1600" dirty="0"/>
              <a:t>Eastern Africa: EAC guidelines on pesticide data requirements include GHS</a:t>
            </a:r>
          </a:p>
          <a:p>
            <a:pPr lvl="2">
              <a:buFont typeface="Wingdings" panose="05000000000000000000" pitchFamily="2" charset="2"/>
              <a:buChar char="q"/>
            </a:pPr>
            <a:r>
              <a:rPr lang="en-US" sz="1600" dirty="0"/>
              <a:t>West Africa: CILSS/ ECOWAS new harmonized pesticide regulation with some GHS reference (not yet adopted)</a:t>
            </a:r>
          </a:p>
          <a:p>
            <a:endParaRPr lang="en-US" sz="2000" dirty="0"/>
          </a:p>
          <a:p>
            <a:endParaRPr lang="en-US" sz="2000" dirty="0"/>
          </a:p>
          <a:p>
            <a:pPr marL="0" indent="0">
              <a:buNone/>
            </a:pPr>
            <a:endParaRPr lang="en-US" sz="2000" dirty="0"/>
          </a:p>
          <a:p>
            <a:endParaRPr lang="en-US" sz="2000" dirty="0"/>
          </a:p>
          <a:p>
            <a:endParaRPr lang="fr-FR" sz="2000" dirty="0"/>
          </a:p>
        </p:txBody>
      </p:sp>
      <p:pic>
        <p:nvPicPr>
          <p:cNvPr id="4" name="Image 4">
            <a:extLst>
              <a:ext uri="{FF2B5EF4-FFF2-40B4-BE49-F238E27FC236}">
                <a16:creationId xmlns:a16="http://schemas.microsoft.com/office/drawing/2014/main" id="{3FA7C428-304D-D5FC-6B28-8A644B863545}"/>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1009F01F-1C56-81B2-330A-B4F3CFB5668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4159751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4">
            <a:extLst>
              <a:ext uri="{FF2B5EF4-FFF2-40B4-BE49-F238E27FC236}">
                <a16:creationId xmlns:a16="http://schemas.microsoft.com/office/drawing/2014/main" id="{9AEABC6B-2B95-880B-36E6-1770BAAA6F27}"/>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D9786E42-568C-3DC9-52F4-1E9BFC86AABE}"/>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5" name="Titre 1">
            <a:extLst>
              <a:ext uri="{FF2B5EF4-FFF2-40B4-BE49-F238E27FC236}">
                <a16:creationId xmlns:a16="http://schemas.microsoft.com/office/drawing/2014/main" id="{6378369E-EE70-A172-3282-1356C2601B2B}"/>
              </a:ext>
            </a:extLst>
          </p:cNvPr>
          <p:cNvSpPr txBox="1">
            <a:spLocks/>
          </p:cNvSpPr>
          <p:nvPr/>
        </p:nvSpPr>
        <p:spPr>
          <a:xfrm>
            <a:off x="4367808" y="2420888"/>
            <a:ext cx="6899175" cy="2620928"/>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a:latin typeface="Arial" panose="020B0604020202020204" pitchFamily="34" charset="0"/>
                <a:cs typeface="Arial" panose="020B0604020202020204" pitchFamily="34" charset="0"/>
              </a:rPr>
              <a:t>C.2 National and regional approaches</a:t>
            </a:r>
            <a:br>
              <a:rPr lang="en-US" sz="3600" dirty="0"/>
            </a:br>
            <a:endParaRPr lang="fr-FR" sz="3600" dirty="0"/>
          </a:p>
        </p:txBody>
      </p:sp>
    </p:spTree>
    <p:extLst>
      <p:ext uri="{BB962C8B-B14F-4D97-AF65-F5344CB8AC3E}">
        <p14:creationId xmlns:p14="http://schemas.microsoft.com/office/powerpoint/2010/main" val="3725052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72A19F-300E-D4A4-99E2-E98CE938530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National approaches – pesticide law</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232D0059-39CD-9CBF-EB3A-9FF262750190}"/>
              </a:ext>
            </a:extLst>
          </p:cNvPr>
          <p:cNvSpPr>
            <a:spLocks noGrp="1"/>
          </p:cNvSpPr>
          <p:nvPr>
            <p:ph idx="1"/>
          </p:nvPr>
        </p:nvSpPr>
        <p:spPr>
          <a:xfrm>
            <a:off x="2835745" y="2235742"/>
            <a:ext cx="8915400" cy="4006222"/>
          </a:xfrm>
        </p:spPr>
        <p:txBody>
          <a:bodyPr>
            <a:normAutofit/>
          </a:bodyPr>
          <a:lstStyle/>
          <a:p>
            <a:r>
              <a:rPr lang="en-US" sz="2000" dirty="0">
                <a:latin typeface="Arial" panose="020B0604020202020204" pitchFamily="34" charset="0"/>
                <a:cs typeface="Arial" panose="020B0604020202020204" pitchFamily="34" charset="0"/>
              </a:rPr>
              <a:t>Governments have the role of regulating chemicals use in the agriculture sector via legislation or standards related to use of pesticides, fertilizers, etc., or pest management programmes.</a:t>
            </a:r>
          </a:p>
          <a:p>
            <a:r>
              <a:rPr lang="en-US" sz="2000" dirty="0">
                <a:latin typeface="Arial" panose="020B0604020202020204" pitchFamily="34" charset="0"/>
                <a:cs typeface="Arial" panose="020B0604020202020204" pitchFamily="34" charset="0"/>
              </a:rPr>
              <a:t>Legally binding provisions for the GHS may be developed at the national level through </a:t>
            </a:r>
            <a:r>
              <a:rPr lang="en-US" sz="2000" b="1" dirty="0">
                <a:latin typeface="Arial" panose="020B0604020202020204" pitchFamily="34" charset="0"/>
                <a:cs typeface="Arial" panose="020B0604020202020204" pitchFamily="34" charset="0"/>
              </a:rPr>
              <a:t>national pesticide laws </a:t>
            </a:r>
            <a:r>
              <a:rPr lang="en-US" sz="2000" dirty="0">
                <a:latin typeface="Arial" panose="020B0604020202020204" pitchFamily="34" charset="0"/>
                <a:cs typeface="Arial" panose="020B0604020202020204" pitchFamily="34" charset="0"/>
              </a:rPr>
              <a:t>supported by</a:t>
            </a:r>
            <a:r>
              <a:rPr lang="en-US" sz="1800" dirty="0">
                <a:latin typeface="Arial" panose="020B0604020202020204" pitchFamily="34" charset="0"/>
                <a:cs typeface="Arial" panose="020B0604020202020204" pitchFamily="34" charset="0"/>
              </a:rPr>
              <a:t>:</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legally binding standards;</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technical regulations under sector-specific legislation, such as for pesticides;</a:t>
            </a:r>
          </a:p>
          <a:p>
            <a:pPr lvl="1">
              <a:buFont typeface="Wingdings" panose="05000000000000000000" pitchFamily="2" charset="2"/>
              <a:buChar char="q"/>
            </a:pPr>
            <a:r>
              <a:rPr lang="en-US" sz="1800" dirty="0">
                <a:latin typeface="Arial" panose="020B0604020202020204" pitchFamily="34" charset="0"/>
                <a:cs typeface="Arial" panose="020B0604020202020204" pitchFamily="34" charset="0"/>
              </a:rPr>
              <a:t>multisectoral technical regulations.</a:t>
            </a:r>
          </a:p>
          <a:p>
            <a:endParaRPr lang="fr-FR" sz="2000"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3FB692FD-D0BB-3893-FAB6-9F633FA98D00}"/>
              </a:ext>
            </a:extLst>
          </p:cNvPr>
          <p:cNvPicPr>
            <a:picLocks noChangeAspect="1"/>
          </p:cNvPicPr>
          <p:nvPr/>
        </p:nvPicPr>
        <p:blipFill>
          <a:blip r:embed="rId3"/>
          <a:stretch>
            <a:fillRect/>
          </a:stretch>
        </p:blipFill>
        <p:spPr>
          <a:xfrm>
            <a:off x="693151" y="2060848"/>
            <a:ext cx="1428949" cy="1257475"/>
          </a:xfrm>
          <a:prstGeom prst="rect">
            <a:avLst/>
          </a:prstGeom>
        </p:spPr>
      </p:pic>
      <p:pic>
        <p:nvPicPr>
          <p:cNvPr id="6" name="Google Shape;125;p4">
            <a:extLst>
              <a:ext uri="{FF2B5EF4-FFF2-40B4-BE49-F238E27FC236}">
                <a16:creationId xmlns:a16="http://schemas.microsoft.com/office/drawing/2014/main" id="{B886511D-EF91-3727-1677-AF20FB5660AD}"/>
              </a:ext>
            </a:extLst>
          </p:cNvPr>
          <p:cNvPicPr preferRelativeResize="0">
            <a:picLocks noChangeAspect="1"/>
          </p:cNvPicPr>
          <p:nvPr/>
        </p:nvPicPr>
        <p:blipFill rotWithShape="1">
          <a:blip r:embed="rId4">
            <a:alphaModFix/>
          </a:blip>
          <a:srcRect/>
          <a:stretch/>
        </p:blipFill>
        <p:spPr>
          <a:xfrm>
            <a:off x="683675" y="4005064"/>
            <a:ext cx="2152070" cy="1618275"/>
          </a:xfrm>
          <a:prstGeom prst="rect">
            <a:avLst/>
          </a:prstGeom>
          <a:noFill/>
          <a:ln>
            <a:noFill/>
          </a:ln>
        </p:spPr>
      </p:pic>
      <p:pic>
        <p:nvPicPr>
          <p:cNvPr id="4" name="Image 4">
            <a:extLst>
              <a:ext uri="{FF2B5EF4-FFF2-40B4-BE49-F238E27FC236}">
                <a16:creationId xmlns:a16="http://schemas.microsoft.com/office/drawing/2014/main" id="{893CB0E9-CED3-6FA4-06E1-E41E25F0637E}"/>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6C3B297A-ECEF-8330-E4A2-3518AC8FED5B}"/>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702135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72A19F-300E-D4A4-99E2-E98CE938530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National approaches – pesticide law</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232D0059-39CD-9CBF-EB3A-9FF262750190}"/>
              </a:ext>
            </a:extLst>
          </p:cNvPr>
          <p:cNvSpPr>
            <a:spLocks noGrp="1"/>
          </p:cNvSpPr>
          <p:nvPr>
            <p:ph idx="1"/>
          </p:nvPr>
        </p:nvSpPr>
        <p:spPr>
          <a:xfrm>
            <a:off x="3071664" y="1905000"/>
            <a:ext cx="8432948" cy="4006222"/>
          </a:xfrm>
        </p:spPr>
        <p:txBody>
          <a:bodyPr>
            <a:normAutofit/>
          </a:bodyPr>
          <a:lstStyle/>
          <a:p>
            <a:pPr marL="0" indent="0">
              <a:buNone/>
            </a:pPr>
            <a:r>
              <a:rPr lang="en-US" sz="2000" dirty="0"/>
              <a:t>Development of national (pesticide) law incorporating and referring  to GHS:</a:t>
            </a:r>
          </a:p>
          <a:p>
            <a:r>
              <a:rPr lang="en-US" sz="2000" dirty="0"/>
              <a:t>GHS provides a basis for rules and regulations for national law.</a:t>
            </a:r>
          </a:p>
          <a:p>
            <a:r>
              <a:rPr lang="en-US" sz="2000" dirty="0"/>
              <a:t>The pesticide legislation will establish requirements for the form and language of a label &amp; SDS in the national context. Countries implementing the GHS will need to have GHS-compliant labels and SDSs.</a:t>
            </a:r>
          </a:p>
          <a:p>
            <a:r>
              <a:rPr lang="en-US" sz="2000" dirty="0"/>
              <a:t>The law should require that GHS-compliant labels be subject to approval by the registration authority during the registration process.</a:t>
            </a:r>
          </a:p>
          <a:p>
            <a:endParaRPr lang="en-US" sz="2000" dirty="0"/>
          </a:p>
          <a:p>
            <a:endParaRPr lang="fr-FR" sz="2000" dirty="0"/>
          </a:p>
        </p:txBody>
      </p:sp>
      <p:pic>
        <p:nvPicPr>
          <p:cNvPr id="4" name="Image 3">
            <a:extLst>
              <a:ext uri="{FF2B5EF4-FFF2-40B4-BE49-F238E27FC236}">
                <a16:creationId xmlns:a16="http://schemas.microsoft.com/office/drawing/2014/main" id="{15B1956E-4FF5-FA47-00CB-4E2C8A235DB3}"/>
              </a:ext>
            </a:extLst>
          </p:cNvPr>
          <p:cNvPicPr>
            <a:picLocks noChangeAspect="1"/>
          </p:cNvPicPr>
          <p:nvPr/>
        </p:nvPicPr>
        <p:blipFill>
          <a:blip r:embed="rId3"/>
          <a:stretch>
            <a:fillRect/>
          </a:stretch>
        </p:blipFill>
        <p:spPr>
          <a:xfrm>
            <a:off x="717405" y="2060848"/>
            <a:ext cx="1428949" cy="1257475"/>
          </a:xfrm>
          <a:prstGeom prst="rect">
            <a:avLst/>
          </a:prstGeom>
        </p:spPr>
      </p:pic>
      <p:pic>
        <p:nvPicPr>
          <p:cNvPr id="5" name="Google Shape;125;p4">
            <a:extLst>
              <a:ext uri="{FF2B5EF4-FFF2-40B4-BE49-F238E27FC236}">
                <a16:creationId xmlns:a16="http://schemas.microsoft.com/office/drawing/2014/main" id="{C5BBCE47-4802-85F9-2FA4-2594B1E99230}"/>
              </a:ext>
            </a:extLst>
          </p:cNvPr>
          <p:cNvPicPr preferRelativeResize="0">
            <a:picLocks noChangeAspect="1"/>
          </p:cNvPicPr>
          <p:nvPr/>
        </p:nvPicPr>
        <p:blipFill rotWithShape="1">
          <a:blip r:embed="rId4">
            <a:alphaModFix/>
          </a:blip>
          <a:srcRect/>
          <a:stretch/>
        </p:blipFill>
        <p:spPr>
          <a:xfrm>
            <a:off x="683675" y="4005064"/>
            <a:ext cx="2152070" cy="1618275"/>
          </a:xfrm>
          <a:prstGeom prst="rect">
            <a:avLst/>
          </a:prstGeom>
          <a:noFill/>
          <a:ln>
            <a:noFill/>
          </a:ln>
        </p:spPr>
      </p:pic>
      <p:pic>
        <p:nvPicPr>
          <p:cNvPr id="6" name="Image 4">
            <a:extLst>
              <a:ext uri="{FF2B5EF4-FFF2-40B4-BE49-F238E27FC236}">
                <a16:creationId xmlns:a16="http://schemas.microsoft.com/office/drawing/2014/main" id="{284032CD-2FEA-2850-6C2D-3BABE8C8CD78}"/>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7" name="Imagen 16">
            <a:extLst>
              <a:ext uri="{FF2B5EF4-FFF2-40B4-BE49-F238E27FC236}">
                <a16:creationId xmlns:a16="http://schemas.microsoft.com/office/drawing/2014/main" id="{A65C0ED9-22B9-8A9E-A5C1-6E7A6A988F95}"/>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618789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72A19F-300E-D4A4-99E2-E98CE938530B}"/>
              </a:ext>
            </a:extLst>
          </p:cNvPr>
          <p:cNvSpPr>
            <a:spLocks noGrp="1"/>
          </p:cNvSpPr>
          <p:nvPr>
            <p:ph type="title"/>
          </p:nvPr>
        </p:nvSpPr>
        <p:spPr>
          <a:xfrm>
            <a:off x="2592925" y="624110"/>
            <a:ext cx="9263715" cy="1280890"/>
          </a:xfrm>
        </p:spPr>
        <p:txBody>
          <a:bodyPr/>
          <a:lstStyle/>
          <a:p>
            <a:r>
              <a:rPr lang="en-US" dirty="0">
                <a:latin typeface="Arial" panose="020B0604020202020204" pitchFamily="34" charset="0"/>
                <a:cs typeface="Arial" panose="020B0604020202020204" pitchFamily="34" charset="0"/>
              </a:rPr>
              <a:t>National approaches – decision-making</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232D0059-39CD-9CBF-EB3A-9FF262750190}"/>
              </a:ext>
            </a:extLst>
          </p:cNvPr>
          <p:cNvSpPr>
            <a:spLocks noGrp="1"/>
          </p:cNvSpPr>
          <p:nvPr>
            <p:ph idx="1"/>
          </p:nvPr>
        </p:nvSpPr>
        <p:spPr>
          <a:xfrm>
            <a:off x="2614273" y="1929245"/>
            <a:ext cx="8915400" cy="4006222"/>
          </a:xfrm>
        </p:spPr>
        <p:txBody>
          <a:bodyPr>
            <a:normAutofit/>
          </a:bodyPr>
          <a:lstStyle/>
          <a:p>
            <a:pPr marL="0" indent="0">
              <a:buNone/>
            </a:pPr>
            <a:r>
              <a:rPr lang="en-US" sz="2400" dirty="0">
                <a:latin typeface="Arial" panose="020B0604020202020204" pitchFamily="34" charset="0"/>
                <a:cs typeface="Arial" panose="020B0604020202020204" pitchFamily="34" charset="0"/>
              </a:rPr>
              <a:t>GHS can be used for decision-making:</a:t>
            </a:r>
          </a:p>
          <a:p>
            <a:pPr marL="0" indent="0">
              <a:buNone/>
            </a:pP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GHS criteria have been used for decision-making for the authorization of pesticides. The European Union generally does not approve pesticide active substances that meet GHS criteria 1A and 1B for carcinogenicity, mutagenicity and reproductive toxicity (EU 2009). </a:t>
            </a:r>
          </a:p>
          <a:p>
            <a:r>
              <a:rPr lang="en-US" sz="2000" dirty="0">
                <a:latin typeface="Arial" panose="020B0604020202020204" pitchFamily="34" charset="0"/>
                <a:cs typeface="Arial" panose="020B0604020202020204" pitchFamily="34" charset="0"/>
              </a:rPr>
              <a:t>Also, the GHS provides a sound international system to help decision-making in countries that have insufficient resources to conduct extensive local pesticide risk assessments.</a:t>
            </a:r>
          </a:p>
          <a:p>
            <a:endParaRPr lang="en-US" sz="2000" dirty="0">
              <a:latin typeface="Arial" panose="020B0604020202020204" pitchFamily="34" charset="0"/>
              <a:cs typeface="Arial" panose="020B0604020202020204" pitchFamily="34" charset="0"/>
            </a:endParaRPr>
          </a:p>
          <a:p>
            <a:endParaRPr lang="fr-FR" sz="2000"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E303FA24-7C7D-8BB7-B4B7-FCC951539148}"/>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EED6270D-9ED3-30B5-FB80-20BF58CE7C4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403464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Image 4">
            <a:extLst>
              <a:ext uri="{FF2B5EF4-FFF2-40B4-BE49-F238E27FC236}">
                <a16:creationId xmlns:a16="http://schemas.microsoft.com/office/drawing/2014/main" id="{3857B8CD-8420-80A4-B7BA-966E043D4AC1}"/>
              </a:ext>
            </a:extLst>
          </p:cNvPr>
          <p:cNvPicPr>
            <a:picLocks noChangeAspect="1"/>
          </p:cNvPicPr>
          <p:nvPr/>
        </p:nvPicPr>
        <p:blipFill>
          <a:blip r:embed="rId3"/>
          <a:stretch>
            <a:fillRect/>
          </a:stretch>
        </p:blipFill>
        <p:spPr>
          <a:xfrm>
            <a:off x="9801506" y="6115022"/>
            <a:ext cx="2304488" cy="640135"/>
          </a:xfrm>
          <a:prstGeom prst="rect">
            <a:avLst/>
          </a:prstGeom>
        </p:spPr>
      </p:pic>
      <p:grpSp>
        <p:nvGrpSpPr>
          <p:cNvPr id="22" name="Group 21">
            <a:extLst>
              <a:ext uri="{FF2B5EF4-FFF2-40B4-BE49-F238E27FC236}">
                <a16:creationId xmlns:a16="http://schemas.microsoft.com/office/drawing/2014/main" id="{BB102985-6EEA-D693-04EF-63F9EA6DFA9A}"/>
              </a:ext>
            </a:extLst>
          </p:cNvPr>
          <p:cNvGrpSpPr/>
          <p:nvPr/>
        </p:nvGrpSpPr>
        <p:grpSpPr>
          <a:xfrm>
            <a:off x="704717" y="2015311"/>
            <a:ext cx="1646867" cy="3440552"/>
            <a:chOff x="395817" y="2015311"/>
            <a:chExt cx="1646867" cy="3440552"/>
          </a:xfrm>
        </p:grpSpPr>
        <p:pic>
          <p:nvPicPr>
            <p:cNvPr id="6" name="Picture 48" descr="explos">
              <a:extLst>
                <a:ext uri="{FF2B5EF4-FFF2-40B4-BE49-F238E27FC236}">
                  <a16:creationId xmlns:a16="http://schemas.microsoft.com/office/drawing/2014/main" id="{3572AAB5-63F5-B2C7-7C7B-2E49688E003B}"/>
                </a:ext>
              </a:extLst>
            </p:cNvPr>
            <p:cNvPicPr>
              <a:picLocks noChangeAspect="1" noChangeArrowheads="1"/>
            </p:cNvPicPr>
            <p:nvPr/>
          </p:nvPicPr>
          <p:blipFill>
            <a:blip r:embed="rId4" cstate="print"/>
            <a:srcRect/>
            <a:stretch>
              <a:fillRect/>
            </a:stretch>
          </p:blipFill>
          <p:spPr bwMode="auto">
            <a:xfrm>
              <a:off x="1384491" y="2041440"/>
              <a:ext cx="602535" cy="602535"/>
            </a:xfrm>
            <a:prstGeom prst="rect">
              <a:avLst/>
            </a:prstGeom>
            <a:noFill/>
          </p:spPr>
        </p:pic>
        <p:pic>
          <p:nvPicPr>
            <p:cNvPr id="7" name="Picture 49" descr="flamme">
              <a:extLst>
                <a:ext uri="{FF2B5EF4-FFF2-40B4-BE49-F238E27FC236}">
                  <a16:creationId xmlns:a16="http://schemas.microsoft.com/office/drawing/2014/main" id="{62197D2C-EA08-B041-A323-3A3FFF5A37E6}"/>
                </a:ext>
              </a:extLst>
            </p:cNvPr>
            <p:cNvPicPr>
              <a:picLocks noChangeAspect="1" noChangeArrowheads="1"/>
            </p:cNvPicPr>
            <p:nvPr/>
          </p:nvPicPr>
          <p:blipFill>
            <a:blip r:embed="rId5" cstate="print"/>
            <a:srcRect/>
            <a:stretch>
              <a:fillRect/>
            </a:stretch>
          </p:blipFill>
          <p:spPr bwMode="auto">
            <a:xfrm>
              <a:off x="499746" y="2015311"/>
              <a:ext cx="602535" cy="602535"/>
            </a:xfrm>
            <a:prstGeom prst="rect">
              <a:avLst/>
            </a:prstGeom>
            <a:noFill/>
          </p:spPr>
        </p:pic>
        <p:pic>
          <p:nvPicPr>
            <p:cNvPr id="8" name="Picture 50" descr="rondflam">
              <a:extLst>
                <a:ext uri="{FF2B5EF4-FFF2-40B4-BE49-F238E27FC236}">
                  <a16:creationId xmlns:a16="http://schemas.microsoft.com/office/drawing/2014/main" id="{E4EBA082-A21E-6239-7FD7-D126D7FCC0D6}"/>
                </a:ext>
              </a:extLst>
            </p:cNvPr>
            <p:cNvPicPr>
              <a:picLocks noChangeAspect="1" noChangeArrowheads="1"/>
            </p:cNvPicPr>
            <p:nvPr/>
          </p:nvPicPr>
          <p:blipFill>
            <a:blip r:embed="rId6" cstate="print"/>
            <a:srcRect/>
            <a:stretch>
              <a:fillRect/>
            </a:stretch>
          </p:blipFill>
          <p:spPr bwMode="auto">
            <a:xfrm>
              <a:off x="1426034" y="3275389"/>
              <a:ext cx="602535" cy="602535"/>
            </a:xfrm>
            <a:prstGeom prst="rect">
              <a:avLst/>
            </a:prstGeom>
            <a:noFill/>
          </p:spPr>
        </p:pic>
        <p:pic>
          <p:nvPicPr>
            <p:cNvPr id="9" name="Picture 51" descr="bottle">
              <a:extLst>
                <a:ext uri="{FF2B5EF4-FFF2-40B4-BE49-F238E27FC236}">
                  <a16:creationId xmlns:a16="http://schemas.microsoft.com/office/drawing/2014/main" id="{34D5DF7C-9D91-9C6D-D188-03750B67AC95}"/>
                </a:ext>
              </a:extLst>
            </p:cNvPr>
            <p:cNvPicPr>
              <a:picLocks noChangeAspect="1" noChangeArrowheads="1"/>
            </p:cNvPicPr>
            <p:nvPr/>
          </p:nvPicPr>
          <p:blipFill>
            <a:blip r:embed="rId7" cstate="print"/>
            <a:srcRect/>
            <a:stretch>
              <a:fillRect/>
            </a:stretch>
          </p:blipFill>
          <p:spPr bwMode="auto">
            <a:xfrm>
              <a:off x="1440149" y="4379446"/>
              <a:ext cx="602535" cy="602535"/>
            </a:xfrm>
            <a:prstGeom prst="rect">
              <a:avLst/>
            </a:prstGeom>
            <a:noFill/>
          </p:spPr>
        </p:pic>
        <p:pic>
          <p:nvPicPr>
            <p:cNvPr id="10" name="Picture 53" descr="acid">
              <a:extLst>
                <a:ext uri="{FF2B5EF4-FFF2-40B4-BE49-F238E27FC236}">
                  <a16:creationId xmlns:a16="http://schemas.microsoft.com/office/drawing/2014/main" id="{3630C048-E789-281F-270A-DF3A4D3A8A6C}"/>
                </a:ext>
              </a:extLst>
            </p:cNvPr>
            <p:cNvPicPr>
              <a:picLocks noChangeAspect="1" noChangeArrowheads="1"/>
            </p:cNvPicPr>
            <p:nvPr/>
          </p:nvPicPr>
          <p:blipFill>
            <a:blip r:embed="rId8" cstate="print"/>
            <a:srcRect/>
            <a:stretch>
              <a:fillRect/>
            </a:stretch>
          </p:blipFill>
          <p:spPr bwMode="auto">
            <a:xfrm>
              <a:off x="940027" y="2670105"/>
              <a:ext cx="602535" cy="602535"/>
            </a:xfrm>
            <a:prstGeom prst="rect">
              <a:avLst/>
            </a:prstGeom>
            <a:noFill/>
          </p:spPr>
        </p:pic>
        <p:pic>
          <p:nvPicPr>
            <p:cNvPr id="11" name="Picture 52" descr="skull">
              <a:extLst>
                <a:ext uri="{FF2B5EF4-FFF2-40B4-BE49-F238E27FC236}">
                  <a16:creationId xmlns:a16="http://schemas.microsoft.com/office/drawing/2014/main" id="{16629389-B0FA-26DA-ADC5-C204382EC603}"/>
                </a:ext>
              </a:extLst>
            </p:cNvPr>
            <p:cNvPicPr>
              <a:picLocks noChangeAspect="1" noChangeArrowheads="1"/>
            </p:cNvPicPr>
            <p:nvPr/>
          </p:nvPicPr>
          <p:blipFill>
            <a:blip r:embed="rId9" cstate="print"/>
            <a:srcRect/>
            <a:stretch>
              <a:fillRect/>
            </a:stretch>
          </p:blipFill>
          <p:spPr bwMode="auto">
            <a:xfrm>
              <a:off x="395817" y="3261153"/>
              <a:ext cx="602535" cy="602535"/>
            </a:xfrm>
            <a:prstGeom prst="rect">
              <a:avLst/>
            </a:prstGeom>
            <a:noFill/>
          </p:spPr>
        </p:pic>
        <p:pic>
          <p:nvPicPr>
            <p:cNvPr id="12" name="Picture 54" descr="silhouet">
              <a:extLst>
                <a:ext uri="{FF2B5EF4-FFF2-40B4-BE49-F238E27FC236}">
                  <a16:creationId xmlns:a16="http://schemas.microsoft.com/office/drawing/2014/main" id="{BF71EE19-36DC-354A-3F8C-EE6721B99B1E}"/>
                </a:ext>
              </a:extLst>
            </p:cNvPr>
            <p:cNvPicPr>
              <a:picLocks noChangeAspect="1" noChangeArrowheads="1"/>
            </p:cNvPicPr>
            <p:nvPr/>
          </p:nvPicPr>
          <p:blipFill>
            <a:blip r:embed="rId10" cstate="print"/>
            <a:srcRect/>
            <a:stretch>
              <a:fillRect/>
            </a:stretch>
          </p:blipFill>
          <p:spPr bwMode="auto">
            <a:xfrm>
              <a:off x="940027" y="3770209"/>
              <a:ext cx="602535" cy="602535"/>
            </a:xfrm>
            <a:prstGeom prst="rect">
              <a:avLst/>
            </a:prstGeom>
            <a:noFill/>
          </p:spPr>
        </p:pic>
        <p:pic>
          <p:nvPicPr>
            <p:cNvPr id="13" name="Picture 55" descr="exclam">
              <a:extLst>
                <a:ext uri="{FF2B5EF4-FFF2-40B4-BE49-F238E27FC236}">
                  <a16:creationId xmlns:a16="http://schemas.microsoft.com/office/drawing/2014/main" id="{E65FCB73-D5C2-9F2B-EBE7-F2978E18415A}"/>
                </a:ext>
              </a:extLst>
            </p:cNvPr>
            <p:cNvPicPr>
              <a:picLocks noChangeAspect="1" noChangeArrowheads="1"/>
            </p:cNvPicPr>
            <p:nvPr/>
          </p:nvPicPr>
          <p:blipFill>
            <a:blip r:embed="rId11" cstate="print"/>
            <a:srcRect/>
            <a:stretch>
              <a:fillRect/>
            </a:stretch>
          </p:blipFill>
          <p:spPr bwMode="auto">
            <a:xfrm>
              <a:off x="955871" y="4853328"/>
              <a:ext cx="602535" cy="602535"/>
            </a:xfrm>
            <a:prstGeom prst="rect">
              <a:avLst/>
            </a:prstGeom>
            <a:noFill/>
          </p:spPr>
        </p:pic>
        <p:pic>
          <p:nvPicPr>
            <p:cNvPr id="14" name="Picture 56" descr="pollut">
              <a:extLst>
                <a:ext uri="{FF2B5EF4-FFF2-40B4-BE49-F238E27FC236}">
                  <a16:creationId xmlns:a16="http://schemas.microsoft.com/office/drawing/2014/main" id="{5C2D7AC6-9A5B-EE71-6184-AD071429478E}"/>
                </a:ext>
              </a:extLst>
            </p:cNvPr>
            <p:cNvPicPr>
              <a:picLocks noChangeAspect="1" noChangeArrowheads="1"/>
            </p:cNvPicPr>
            <p:nvPr/>
          </p:nvPicPr>
          <p:blipFill>
            <a:blip r:embed="rId12" cstate="print"/>
            <a:srcRect/>
            <a:stretch>
              <a:fillRect/>
            </a:stretch>
          </p:blipFill>
          <p:spPr bwMode="auto">
            <a:xfrm>
              <a:off x="442465" y="4358508"/>
              <a:ext cx="602535" cy="602535"/>
            </a:xfrm>
            <a:prstGeom prst="rect">
              <a:avLst/>
            </a:prstGeom>
            <a:noFill/>
          </p:spPr>
        </p:pic>
      </p:grpSp>
      <p:sp>
        <p:nvSpPr>
          <p:cNvPr id="2" name="Titre 1">
            <a:extLst>
              <a:ext uri="{FF2B5EF4-FFF2-40B4-BE49-F238E27FC236}">
                <a16:creationId xmlns:a16="http://schemas.microsoft.com/office/drawing/2014/main" id="{FA0B8E41-1F20-7EB2-104D-63F3DD7577B7}"/>
              </a:ext>
            </a:extLst>
          </p:cNvPr>
          <p:cNvSpPr>
            <a:spLocks noGrp="1"/>
          </p:cNvSpPr>
          <p:nvPr>
            <p:ph type="title"/>
          </p:nvPr>
        </p:nvSpPr>
        <p:spPr>
          <a:xfrm>
            <a:off x="2295926" y="692696"/>
            <a:ext cx="8751321" cy="720080"/>
          </a:xfrm>
        </p:spPr>
        <p:txBody>
          <a:bodyPr>
            <a:noAutofit/>
          </a:bodyPr>
          <a:lstStyle/>
          <a:p>
            <a:r>
              <a:rPr lang="en-US" sz="2000" dirty="0">
                <a:latin typeface="Arial" panose="020B0604020202020204" pitchFamily="34" charset="0"/>
                <a:cs typeface="Arial" panose="020B0604020202020204" pitchFamily="34" charset="0"/>
              </a:rPr>
              <a:t>The United Nations’ </a:t>
            </a:r>
            <a:r>
              <a:rPr lang="en-US" sz="2000" b="1" dirty="0">
                <a:latin typeface="Arial" panose="020B0604020202020204" pitchFamily="34" charset="0"/>
                <a:cs typeface="Arial" panose="020B0604020202020204" pitchFamily="34" charset="0"/>
              </a:rPr>
              <a:t>Globally Harmonized System of Classification and Labelling (GHS)</a:t>
            </a:r>
            <a:r>
              <a:rPr lang="en-US" sz="2000" dirty="0">
                <a:latin typeface="Arial" panose="020B0604020202020204" pitchFamily="34" charset="0"/>
                <a:cs typeface="Arial" panose="020B0604020202020204" pitchFamily="34" charset="0"/>
              </a:rPr>
              <a:t> is a globally agreed method of:</a:t>
            </a:r>
            <a:endParaRPr lang="fr-FR" sz="2000"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44607FAB-669A-8463-8270-59066D45CF4B}"/>
              </a:ext>
            </a:extLst>
          </p:cNvPr>
          <p:cNvSpPr>
            <a:spLocks noGrp="1"/>
          </p:cNvSpPr>
          <p:nvPr>
            <p:ph idx="1"/>
          </p:nvPr>
        </p:nvSpPr>
        <p:spPr>
          <a:xfrm>
            <a:off x="2522479" y="1628800"/>
            <a:ext cx="8662158" cy="1436738"/>
          </a:xfrm>
        </p:spPr>
        <p:txBody>
          <a:bodyPr>
            <a:normAutofit/>
          </a:bodyPr>
          <a:lstStyle/>
          <a:p>
            <a:r>
              <a:rPr lang="en-US" b="1" dirty="0">
                <a:latin typeface="Arial" panose="020B0604020202020204" pitchFamily="34" charset="0"/>
                <a:cs typeface="Arial" panose="020B0604020202020204" pitchFamily="34" charset="0"/>
              </a:rPr>
              <a:t>classifying</a:t>
            </a:r>
            <a:r>
              <a:rPr lang="en-US" dirty="0">
                <a:latin typeface="Arial" panose="020B0604020202020204" pitchFamily="34" charset="0"/>
                <a:cs typeface="Arial" panose="020B0604020202020204" pitchFamily="34" charset="0"/>
              </a:rPr>
              <a:t> chemicals by </a:t>
            </a:r>
            <a:r>
              <a:rPr lang="en-US" b="1" dirty="0">
                <a:latin typeface="Arial" panose="020B0604020202020204" pitchFamily="34" charset="0"/>
                <a:cs typeface="Arial" panose="020B0604020202020204" pitchFamily="34" charset="0"/>
              </a:rPr>
              <a:t>hazard</a:t>
            </a:r>
            <a:r>
              <a:rPr lang="en-US" dirty="0">
                <a:latin typeface="Arial" panose="020B0604020202020204" pitchFamily="34" charset="0"/>
                <a:cs typeface="Arial" panose="020B0604020202020204" pitchFamily="34" charset="0"/>
              </a:rPr>
              <a:t> type (physical, health and environmental), and;</a:t>
            </a:r>
          </a:p>
          <a:p>
            <a:r>
              <a:rPr lang="en-US" b="1" dirty="0">
                <a:latin typeface="Arial" panose="020B0604020202020204" pitchFamily="34" charset="0"/>
                <a:cs typeface="Arial" panose="020B0604020202020204" pitchFamily="34" charset="0"/>
              </a:rPr>
              <a:t>communicating</a:t>
            </a:r>
            <a:r>
              <a:rPr lang="en-US" dirty="0">
                <a:latin typeface="Arial" panose="020B0604020202020204" pitchFamily="34" charset="0"/>
                <a:cs typeface="Arial" panose="020B0604020202020204" pitchFamily="34" charset="0"/>
              </a:rPr>
              <a:t> chemical hazards through labels and safety data sheets (SDS).</a:t>
            </a:r>
            <a:endParaRPr lang="fr-FR" dirty="0">
              <a:latin typeface="Arial" panose="020B0604020202020204" pitchFamily="34" charset="0"/>
              <a:cs typeface="Arial" panose="020B0604020202020204" pitchFamily="34" charset="0"/>
            </a:endParaRPr>
          </a:p>
        </p:txBody>
      </p:sp>
      <p:sp>
        <p:nvSpPr>
          <p:cNvPr id="4" name="Titre 1">
            <a:extLst>
              <a:ext uri="{FF2B5EF4-FFF2-40B4-BE49-F238E27FC236}">
                <a16:creationId xmlns:a16="http://schemas.microsoft.com/office/drawing/2014/main" id="{03A5EC02-4385-0884-E10C-F8D12566DF11}"/>
              </a:ext>
            </a:extLst>
          </p:cNvPr>
          <p:cNvSpPr txBox="1">
            <a:spLocks/>
          </p:cNvSpPr>
          <p:nvPr/>
        </p:nvSpPr>
        <p:spPr>
          <a:xfrm>
            <a:off x="2295926" y="3447866"/>
            <a:ext cx="8751321" cy="50405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dirty="0">
                <a:latin typeface="Arial" panose="020B0604020202020204" pitchFamily="34" charset="0"/>
                <a:cs typeface="Arial" panose="020B0604020202020204" pitchFamily="34" charset="0"/>
              </a:rPr>
              <a:t>The GHS aims to:</a:t>
            </a:r>
            <a:endParaRPr lang="fr-FR" sz="2000" dirty="0">
              <a:latin typeface="Arial" panose="020B0604020202020204" pitchFamily="34" charset="0"/>
              <a:cs typeface="Arial" panose="020B0604020202020204" pitchFamily="34" charset="0"/>
            </a:endParaRPr>
          </a:p>
        </p:txBody>
      </p:sp>
      <p:sp>
        <p:nvSpPr>
          <p:cNvPr id="5" name="Espace réservé du contenu 2">
            <a:extLst>
              <a:ext uri="{FF2B5EF4-FFF2-40B4-BE49-F238E27FC236}">
                <a16:creationId xmlns:a16="http://schemas.microsoft.com/office/drawing/2014/main" id="{F924EE7A-AFB7-38FB-C6FD-0F4CE9B252BE}"/>
              </a:ext>
            </a:extLst>
          </p:cNvPr>
          <p:cNvSpPr txBox="1">
            <a:spLocks/>
          </p:cNvSpPr>
          <p:nvPr/>
        </p:nvSpPr>
        <p:spPr>
          <a:xfrm>
            <a:off x="2522479" y="4075588"/>
            <a:ext cx="6646252" cy="259377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dirty="0">
                <a:latin typeface="Arial" panose="020B0604020202020204" pitchFamily="34" charset="0"/>
                <a:cs typeface="Arial" panose="020B0604020202020204" pitchFamily="34" charset="0"/>
              </a:rPr>
              <a:t>ensure that </a:t>
            </a:r>
            <a:r>
              <a:rPr lang="en-US" b="1" dirty="0">
                <a:latin typeface="Arial" panose="020B0604020202020204" pitchFamily="34" charset="0"/>
                <a:cs typeface="Arial" panose="020B0604020202020204" pitchFamily="34" charset="0"/>
              </a:rPr>
              <a:t>information</a:t>
            </a:r>
            <a:r>
              <a:rPr lang="en-US" dirty="0">
                <a:latin typeface="Arial" panose="020B0604020202020204" pitchFamily="34" charset="0"/>
                <a:cs typeface="Arial" panose="020B0604020202020204" pitchFamily="34" charset="0"/>
              </a:rPr>
              <a:t> on physical hazards and toxicity from chemicals </a:t>
            </a:r>
            <a:r>
              <a:rPr lang="en-US" dirty="0">
                <a:solidFill>
                  <a:schemeClr val="tx1"/>
                </a:solidFill>
                <a:latin typeface="Arial" panose="020B0604020202020204" pitchFamily="34" charset="0"/>
                <a:cs typeface="Arial" panose="020B0604020202020204" pitchFamily="34" charset="0"/>
              </a:rPr>
              <a:t>is </a:t>
            </a:r>
            <a:r>
              <a:rPr lang="en-US" dirty="0">
                <a:latin typeface="Arial" panose="020B0604020202020204" pitchFamily="34" charset="0"/>
                <a:cs typeface="Arial" panose="020B0604020202020204" pitchFamily="34" charset="0"/>
              </a:rPr>
              <a:t>available.</a:t>
            </a:r>
          </a:p>
          <a:p>
            <a:r>
              <a:rPr lang="en-US" dirty="0">
                <a:latin typeface="Arial" panose="020B0604020202020204" pitchFamily="34" charset="0"/>
                <a:cs typeface="Arial" panose="020B0604020202020204" pitchFamily="34" charset="0"/>
              </a:rPr>
              <a:t>provide a basis for </a:t>
            </a:r>
            <a:r>
              <a:rPr lang="en-US" b="1" dirty="0">
                <a:latin typeface="Arial" panose="020B0604020202020204" pitchFamily="34" charset="0"/>
                <a:cs typeface="Arial" panose="020B0604020202020204" pitchFamily="34" charset="0"/>
              </a:rPr>
              <a:t>harmonization of rules and regulations </a:t>
            </a:r>
            <a:r>
              <a:rPr lang="en-US" dirty="0">
                <a:latin typeface="Arial" panose="020B0604020202020204" pitchFamily="34" charset="0"/>
                <a:cs typeface="Arial" panose="020B0604020202020204" pitchFamily="34" charset="0"/>
              </a:rPr>
              <a:t>on chemicals at national &amp; regional levels and worldwide.</a:t>
            </a:r>
          </a:p>
          <a:p>
            <a:r>
              <a:rPr lang="en-US" dirty="0">
                <a:latin typeface="Arial" panose="020B0604020202020204" pitchFamily="34" charset="0"/>
                <a:cs typeface="Arial" panose="020B0604020202020204" pitchFamily="34" charset="0"/>
              </a:rPr>
              <a:t>enhance the </a:t>
            </a:r>
            <a:r>
              <a:rPr lang="en-US" b="1" dirty="0">
                <a:latin typeface="Arial" panose="020B0604020202020204" pitchFamily="34" charset="0"/>
                <a:cs typeface="Arial" panose="020B0604020202020204" pitchFamily="34" charset="0"/>
              </a:rPr>
              <a:t>protection of human health and the environment </a:t>
            </a:r>
            <a:r>
              <a:rPr lang="en-US" dirty="0">
                <a:latin typeface="Arial" panose="020B0604020202020204" pitchFamily="34" charset="0"/>
                <a:cs typeface="Arial" panose="020B0604020202020204" pitchFamily="34" charset="0"/>
              </a:rPr>
              <a:t>during the handling, transport, and use of chemicals.</a:t>
            </a:r>
          </a:p>
        </p:txBody>
      </p:sp>
      <p:pic>
        <p:nvPicPr>
          <p:cNvPr id="15" name="Shape 166">
            <a:extLst>
              <a:ext uri="{FF2B5EF4-FFF2-40B4-BE49-F238E27FC236}">
                <a16:creationId xmlns:a16="http://schemas.microsoft.com/office/drawing/2014/main" id="{2ABEA1DF-C05E-F7D1-1EA7-F4619850A154}"/>
              </a:ext>
            </a:extLst>
          </p:cNvPr>
          <p:cNvPicPr preferRelativeResize="0">
            <a:picLocks noChangeAspect="1"/>
          </p:cNvPicPr>
          <p:nvPr/>
        </p:nvPicPr>
        <p:blipFill rotWithShape="1">
          <a:blip r:embed="rId13">
            <a:alphaModFix/>
          </a:blip>
          <a:srcRect l="6007" r="56193"/>
          <a:stretch/>
        </p:blipFill>
        <p:spPr>
          <a:xfrm>
            <a:off x="9395284" y="2913473"/>
            <a:ext cx="2319251" cy="1572841"/>
          </a:xfrm>
          <a:prstGeom prst="rect">
            <a:avLst/>
          </a:prstGeom>
          <a:noFill/>
          <a:ln>
            <a:noFill/>
          </a:ln>
        </p:spPr>
      </p:pic>
      <p:pic>
        <p:nvPicPr>
          <p:cNvPr id="16" name="Shape 193">
            <a:extLst>
              <a:ext uri="{FF2B5EF4-FFF2-40B4-BE49-F238E27FC236}">
                <a16:creationId xmlns:a16="http://schemas.microsoft.com/office/drawing/2014/main" id="{E3EF51EB-7B80-7AF1-397A-C9A17D7BD944}"/>
              </a:ext>
            </a:extLst>
          </p:cNvPr>
          <p:cNvPicPr preferRelativeResize="0">
            <a:picLocks noChangeAspect="1"/>
          </p:cNvPicPr>
          <p:nvPr/>
        </p:nvPicPr>
        <p:blipFill rotWithShape="1">
          <a:blip r:embed="rId14">
            <a:alphaModFix/>
          </a:blip>
          <a:srcRect/>
          <a:stretch/>
        </p:blipFill>
        <p:spPr>
          <a:xfrm>
            <a:off x="9374103" y="4586053"/>
            <a:ext cx="2361611" cy="1572842"/>
          </a:xfrm>
          <a:prstGeom prst="rect">
            <a:avLst/>
          </a:prstGeom>
          <a:noFill/>
          <a:ln>
            <a:noFill/>
          </a:ln>
        </p:spPr>
      </p:pic>
      <p:pic>
        <p:nvPicPr>
          <p:cNvPr id="19" name="Imagen 10">
            <a:extLst>
              <a:ext uri="{FF2B5EF4-FFF2-40B4-BE49-F238E27FC236}">
                <a16:creationId xmlns:a16="http://schemas.microsoft.com/office/drawing/2014/main" id="{65E61EE1-88EC-34E9-3409-12C7A1436D39}"/>
              </a:ext>
            </a:extLst>
          </p:cNvPr>
          <p:cNvPicPr>
            <a:picLocks noChangeAspect="1"/>
          </p:cNvPicPr>
          <p:nvPr/>
        </p:nvPicPr>
        <p:blipFill rotWithShape="1">
          <a:blip r:embed="rId15">
            <a:alphaModFix amt="20000"/>
            <a:extLst>
              <a:ext uri="{28A0092B-C50C-407E-A947-70E740481C1C}">
                <a14:useLocalDpi xmlns:a14="http://schemas.microsoft.com/office/drawing/2010/main" val="0"/>
              </a:ext>
            </a:extLst>
          </a:blip>
          <a:srcRect l="20936" t="6462" r="74343" b="6444"/>
          <a:stretch/>
        </p:blipFill>
        <p:spPr>
          <a:xfrm>
            <a:off x="0" y="1400"/>
            <a:ext cx="644112" cy="6856600"/>
          </a:xfrm>
          <a:prstGeom prst="rect">
            <a:avLst/>
          </a:prstGeom>
        </p:spPr>
      </p:pic>
    </p:spTree>
    <p:extLst>
      <p:ext uri="{BB962C8B-B14F-4D97-AF65-F5344CB8AC3E}">
        <p14:creationId xmlns:p14="http://schemas.microsoft.com/office/powerpoint/2010/main" val="15336881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72A19F-300E-D4A4-99E2-E98CE938530B}"/>
              </a:ext>
            </a:extLst>
          </p:cNvPr>
          <p:cNvSpPr>
            <a:spLocks noGrp="1"/>
          </p:cNvSpPr>
          <p:nvPr>
            <p:ph type="title"/>
          </p:nvPr>
        </p:nvSpPr>
        <p:spPr>
          <a:xfrm>
            <a:off x="2592925" y="624110"/>
            <a:ext cx="9263715" cy="1280890"/>
          </a:xfrm>
        </p:spPr>
        <p:txBody>
          <a:bodyPr/>
          <a:lstStyle/>
          <a:p>
            <a:r>
              <a:rPr lang="en-US" dirty="0">
                <a:latin typeface="Arial" panose="020B0604020202020204" pitchFamily="34" charset="0"/>
                <a:cs typeface="Arial" panose="020B0604020202020204" pitchFamily="34" charset="0"/>
              </a:rPr>
              <a:t>Regional approaches</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232D0059-39CD-9CBF-EB3A-9FF262750190}"/>
              </a:ext>
            </a:extLst>
          </p:cNvPr>
          <p:cNvSpPr>
            <a:spLocks noGrp="1"/>
          </p:cNvSpPr>
          <p:nvPr>
            <p:ph idx="1"/>
          </p:nvPr>
        </p:nvSpPr>
        <p:spPr>
          <a:xfrm>
            <a:off x="2614273" y="1929244"/>
            <a:ext cx="8915400" cy="4185777"/>
          </a:xfrm>
        </p:spPr>
        <p:txBody>
          <a:bodyPr>
            <a:noAutofit/>
          </a:bodyPr>
          <a:lstStyle/>
          <a:p>
            <a:pPr marL="0" indent="0">
              <a:buNone/>
            </a:pPr>
            <a:r>
              <a:rPr lang="en-US" sz="1600" dirty="0">
                <a:latin typeface="Arial" panose="020B0604020202020204" pitchFamily="34" charset="0"/>
                <a:cs typeface="Arial" panose="020B0604020202020204" pitchFamily="34" charset="0"/>
              </a:rPr>
              <a:t>GHS implemented at regional level helps:</a:t>
            </a:r>
          </a:p>
          <a:p>
            <a:r>
              <a:rPr lang="en-US" sz="1600" dirty="0">
                <a:latin typeface="Arial" panose="020B0604020202020204" pitchFamily="34" charset="0"/>
                <a:cs typeface="Arial" panose="020B0604020202020204" pitchFamily="34" charset="0"/>
              </a:rPr>
              <a:t>cooperate and benchmark with neighboring countries to pool resources, share information and data;</a:t>
            </a:r>
          </a:p>
          <a:p>
            <a:r>
              <a:rPr lang="en-US" sz="1600" dirty="0">
                <a:latin typeface="Arial" panose="020B0604020202020204" pitchFamily="34" charset="0"/>
                <a:cs typeface="Arial" panose="020B0604020202020204" pitchFamily="34" charset="0"/>
              </a:rPr>
              <a:t>facilitate trade and communication;</a:t>
            </a:r>
          </a:p>
          <a:p>
            <a:r>
              <a:rPr lang="en-US" sz="1600" dirty="0">
                <a:latin typeface="Arial" panose="020B0604020202020204" pitchFamily="34" charset="0"/>
                <a:cs typeface="Arial" panose="020B0604020202020204" pitchFamily="34" charset="0"/>
              </a:rPr>
              <a:t>reduce risks in a region.</a:t>
            </a:r>
          </a:p>
          <a:p>
            <a:endParaRPr lang="en-US" sz="1600" dirty="0">
              <a:latin typeface="Arial" panose="020B0604020202020204" pitchFamily="34" charset="0"/>
              <a:cs typeface="Arial" panose="020B0604020202020204" pitchFamily="34" charset="0"/>
            </a:endParaRPr>
          </a:p>
          <a:p>
            <a:pPr marL="0" indent="0">
              <a:buNone/>
            </a:pPr>
            <a:r>
              <a:rPr lang="en-US" sz="1600" dirty="0">
                <a:latin typeface="Arial" panose="020B0604020202020204" pitchFamily="34" charset="0"/>
                <a:cs typeface="Arial" panose="020B0604020202020204" pitchFamily="34" charset="0"/>
              </a:rPr>
              <a:t>European Union </a:t>
            </a:r>
            <a:r>
              <a:rPr lang="en-US" sz="1600" dirty="0">
                <a:latin typeface="Arial" panose="020B0604020202020204" pitchFamily="34" charset="0"/>
                <a:cs typeface="Arial" panose="020B0604020202020204" pitchFamily="34" charset="0"/>
                <a:sym typeface="Wingdings" panose="05000000000000000000" pitchFamily="2" charset="2"/>
              </a:rPr>
              <a:t> </a:t>
            </a:r>
            <a:r>
              <a:rPr lang="en-US" sz="1600" dirty="0">
                <a:latin typeface="Arial" panose="020B0604020202020204" pitchFamily="34" charset="0"/>
                <a:cs typeface="Arial" panose="020B0604020202020204" pitchFamily="34" charset="0"/>
              </a:rPr>
              <a:t>CLP regulation (adopted in 2008)</a:t>
            </a:r>
          </a:p>
          <a:p>
            <a:r>
              <a:rPr lang="en-US" sz="1600" dirty="0">
                <a:latin typeface="Arial" panose="020B0604020202020204" pitchFamily="34" charset="0"/>
                <a:cs typeface="Arial" panose="020B0604020202020204" pitchFamily="34" charset="0"/>
              </a:rPr>
              <a:t>Legislation in force in the EU for classification and labelling of substances and mixtures</a:t>
            </a:r>
          </a:p>
          <a:p>
            <a:r>
              <a:rPr lang="en-US" sz="1600" dirty="0">
                <a:latin typeface="Arial" panose="020B0604020202020204" pitchFamily="34" charset="0"/>
                <a:cs typeface="Arial" panose="020B0604020202020204" pitchFamily="34" charset="0"/>
              </a:rPr>
              <a:t>List of harmonized classified hazardous substances at the regional level (legally binding). </a:t>
            </a:r>
          </a:p>
          <a:p>
            <a:r>
              <a:rPr lang="en-US" sz="1600" dirty="0">
                <a:latin typeface="Arial" panose="020B0604020202020204" pitchFamily="34" charset="0"/>
                <a:cs typeface="Arial" panose="020B0604020202020204" pitchFamily="34" charset="0"/>
              </a:rPr>
              <a:t>Classification and Labelling (C&amp;L) Inventory, a publicly available database managed by ECHA (</a:t>
            </a:r>
            <a:r>
              <a:rPr lang="fr-FR" sz="1600" dirty="0">
                <a:effectLst/>
                <a:latin typeface="Arial" panose="020B0604020202020204" pitchFamily="34" charset="0"/>
                <a:cs typeface="Arial" panose="020B0604020202020204" pitchFamily="34" charset="0"/>
              </a:rPr>
              <a:t>https://echa.europa.eu/information-on-chemicals/cl-inventory-database</a:t>
            </a:r>
            <a:r>
              <a:rPr lang="en-US" sz="1600" dirty="0">
                <a:latin typeface="Arial" panose="020B0604020202020204" pitchFamily="34" charset="0"/>
                <a:cs typeface="Arial" panose="020B0604020202020204" pitchFamily="34" charset="0"/>
              </a:rPr>
              <a:t>)</a:t>
            </a:r>
          </a:p>
          <a:p>
            <a:r>
              <a:rPr lang="en-US" sz="1600" dirty="0">
                <a:latin typeface="Arial" panose="020B0604020202020204" pitchFamily="34" charset="0"/>
                <a:cs typeface="Arial" panose="020B0604020202020204" pitchFamily="34" charset="0"/>
              </a:rPr>
              <a:t>4,600 pesticide substances (even those non authorized in the EU).</a:t>
            </a:r>
          </a:p>
          <a:p>
            <a:endParaRPr lang="en-US" sz="1600" dirty="0">
              <a:latin typeface="Arial" panose="020B0604020202020204" pitchFamily="34" charset="0"/>
              <a:cs typeface="Arial" panose="020B0604020202020204" pitchFamily="34" charset="0"/>
            </a:endParaRPr>
          </a:p>
          <a:p>
            <a:endParaRPr lang="fr-FR" sz="1600"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6CE0710C-3666-94A8-76D1-0621764B0CB3}"/>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6" name="Imagen 16">
            <a:extLst>
              <a:ext uri="{FF2B5EF4-FFF2-40B4-BE49-F238E27FC236}">
                <a16:creationId xmlns:a16="http://schemas.microsoft.com/office/drawing/2014/main" id="{5711D116-DD93-1518-29AD-177684610706}"/>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pic>
        <p:nvPicPr>
          <p:cNvPr id="5" name="Image 4">
            <a:extLst>
              <a:ext uri="{FF2B5EF4-FFF2-40B4-BE49-F238E27FC236}">
                <a16:creationId xmlns:a16="http://schemas.microsoft.com/office/drawing/2014/main" id="{85D89B6F-D034-9346-31BC-EAD43DF947E7}"/>
              </a:ext>
            </a:extLst>
          </p:cNvPr>
          <p:cNvPicPr>
            <a:picLocks noChangeAspect="1"/>
          </p:cNvPicPr>
          <p:nvPr/>
        </p:nvPicPr>
        <p:blipFill>
          <a:blip r:embed="rId5"/>
          <a:stretch>
            <a:fillRect/>
          </a:stretch>
        </p:blipFill>
        <p:spPr>
          <a:xfrm>
            <a:off x="479376" y="3932356"/>
            <a:ext cx="1824037" cy="1214437"/>
          </a:xfrm>
          <a:prstGeom prst="rect">
            <a:avLst/>
          </a:prstGeom>
        </p:spPr>
      </p:pic>
    </p:spTree>
    <p:extLst>
      <p:ext uri="{BB962C8B-B14F-4D97-AF65-F5344CB8AC3E}">
        <p14:creationId xmlns:p14="http://schemas.microsoft.com/office/powerpoint/2010/main" val="27431278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ángulo 13">
            <a:extLst>
              <a:ext uri="{FF2B5EF4-FFF2-40B4-BE49-F238E27FC236}">
                <a16:creationId xmlns:a16="http://schemas.microsoft.com/office/drawing/2014/main" id="{FC989C34-66AB-DBFD-BB22-5CCF538F6CAD}"/>
              </a:ext>
            </a:extLst>
          </p:cNvPr>
          <p:cNvSpPr/>
          <p:nvPr/>
        </p:nvSpPr>
        <p:spPr>
          <a:xfrm>
            <a:off x="4727848" y="609504"/>
            <a:ext cx="1080120"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5" name="Bildobjekt 4">
            <a:extLst>
              <a:ext uri="{FF2B5EF4-FFF2-40B4-BE49-F238E27FC236}">
                <a16:creationId xmlns:a16="http://schemas.microsoft.com/office/drawing/2014/main" id="{25E4EDB8-8429-05B3-453D-FFF7DEE747B2}"/>
              </a:ext>
            </a:extLst>
          </p:cNvPr>
          <p:cNvPicPr>
            <a:picLocks noChangeAspect="1"/>
          </p:cNvPicPr>
          <p:nvPr/>
        </p:nvPicPr>
        <p:blipFill>
          <a:blip r:embed="rId3"/>
          <a:stretch>
            <a:fillRect/>
          </a:stretch>
        </p:blipFill>
        <p:spPr>
          <a:xfrm>
            <a:off x="767408" y="1847701"/>
            <a:ext cx="2889022" cy="4025268"/>
          </a:xfrm>
          <a:prstGeom prst="rect">
            <a:avLst/>
          </a:prstGeom>
        </p:spPr>
      </p:pic>
      <p:sp>
        <p:nvSpPr>
          <p:cNvPr id="7" name="textruta 6">
            <a:extLst>
              <a:ext uri="{FF2B5EF4-FFF2-40B4-BE49-F238E27FC236}">
                <a16:creationId xmlns:a16="http://schemas.microsoft.com/office/drawing/2014/main" id="{0BD396D3-A3BB-DE4D-E7E8-BEB8924B3BFB}"/>
              </a:ext>
            </a:extLst>
          </p:cNvPr>
          <p:cNvSpPr txBox="1"/>
          <p:nvPr/>
        </p:nvSpPr>
        <p:spPr>
          <a:xfrm>
            <a:off x="3873500" y="1711082"/>
            <a:ext cx="7899400" cy="2523768"/>
          </a:xfrm>
          <a:prstGeom prst="rect">
            <a:avLst/>
          </a:prstGeom>
          <a:noFill/>
        </p:spPr>
        <p:txBody>
          <a:bodyPr wrap="square">
            <a:spAutoFit/>
          </a:bodyPr>
          <a:lstStyle/>
          <a:p>
            <a:r>
              <a:rPr lang="en-US" sz="2000" b="1" i="0" dirty="0">
                <a:solidFill>
                  <a:srgbClr val="111111"/>
                </a:solidFill>
                <a:effectLst/>
                <a:latin typeface="Arial" panose="020B0604020202020204" pitchFamily="34" charset="0"/>
                <a:cs typeface="Arial" panose="020B0604020202020204" pitchFamily="34" charset="0"/>
              </a:rPr>
              <a:t>UNITAR guidance (2021) </a:t>
            </a:r>
          </a:p>
          <a:p>
            <a:r>
              <a:rPr lang="en-US" sz="2000" b="0" i="0" dirty="0">
                <a:solidFill>
                  <a:srgbClr val="111111"/>
                </a:solidFill>
                <a:effectLst/>
                <a:latin typeface="Arial" panose="020B0604020202020204" pitchFamily="34" charset="0"/>
                <a:cs typeface="Arial" panose="020B0604020202020204" pitchFamily="34" charset="0"/>
              </a:rPr>
              <a:t>Provides information and explanations on options for legal implementation of the GHS based on actions that have been taken in various countries or by relevant regional and international organizations.</a:t>
            </a:r>
            <a:endParaRPr lang="en-US" sz="2000" dirty="0">
              <a:solidFill>
                <a:srgbClr val="111111"/>
              </a:solidFill>
              <a:latin typeface="Arial" panose="020B0604020202020204" pitchFamily="34" charset="0"/>
              <a:cs typeface="Arial" panose="020B0604020202020204" pitchFamily="34" charset="0"/>
            </a:endParaRPr>
          </a:p>
          <a:p>
            <a:endParaRPr lang="en-US" b="0" i="0" dirty="0">
              <a:solidFill>
                <a:srgbClr val="111111"/>
              </a:solidFill>
              <a:effectLst/>
              <a:latin typeface="Arial" panose="020B0604020202020204" pitchFamily="34" charset="0"/>
              <a:cs typeface="Arial" panose="020B0604020202020204" pitchFamily="34" charset="0"/>
            </a:endParaRPr>
          </a:p>
          <a:p>
            <a:r>
              <a:rPr lang="en-US" sz="2000" b="0" i="0" u="none" strike="noStrike" baseline="0" dirty="0">
                <a:solidFill>
                  <a:srgbClr val="000000"/>
                </a:solidFill>
                <a:latin typeface="Arial" panose="020B0604020202020204" pitchFamily="34" charset="0"/>
                <a:cs typeface="Arial" panose="020B0604020202020204" pitchFamily="34" charset="0"/>
              </a:rPr>
              <a:t>Contains examples of how the GHS has been legally implemented in:</a:t>
            </a:r>
          </a:p>
        </p:txBody>
      </p:sp>
      <p:sp>
        <p:nvSpPr>
          <p:cNvPr id="2" name="Rubrik 1">
            <a:extLst>
              <a:ext uri="{FF2B5EF4-FFF2-40B4-BE49-F238E27FC236}">
                <a16:creationId xmlns:a16="http://schemas.microsoft.com/office/drawing/2014/main" id="{C7620E03-E4B8-EC54-AC86-6389F7C100F4}"/>
              </a:ext>
            </a:extLst>
          </p:cNvPr>
          <p:cNvSpPr>
            <a:spLocks noGrp="1"/>
          </p:cNvSpPr>
          <p:nvPr>
            <p:ph type="title"/>
          </p:nvPr>
        </p:nvSpPr>
        <p:spPr>
          <a:xfrm>
            <a:off x="2351584" y="630040"/>
            <a:ext cx="8280920" cy="903635"/>
          </a:xfrm>
        </p:spPr>
        <p:txBody>
          <a:bodyPr/>
          <a:lstStyle/>
          <a:p>
            <a:r>
              <a:rPr lang="sv-SE" dirty="0">
                <a:latin typeface="Arial" panose="020B0604020202020204" pitchFamily="34" charset="0"/>
                <a:cs typeface="Arial" panose="020B0604020202020204" pitchFamily="34" charset="0"/>
              </a:rPr>
              <a:t>Options for </a:t>
            </a:r>
            <a:r>
              <a:rPr lang="sv-SE" b="1" dirty="0">
                <a:solidFill>
                  <a:schemeClr val="bg1"/>
                </a:solidFill>
                <a:latin typeface="Arial" panose="020B0604020202020204" pitchFamily="34" charset="0"/>
                <a:cs typeface="Arial" panose="020B0604020202020204" pitchFamily="34" charset="0"/>
              </a:rPr>
              <a:t>GHS</a:t>
            </a:r>
            <a:r>
              <a:rPr lang="sv-SE" dirty="0">
                <a:latin typeface="Arial" panose="020B0604020202020204" pitchFamily="34" charset="0"/>
                <a:cs typeface="Arial" panose="020B0604020202020204" pitchFamily="34" charset="0"/>
              </a:rPr>
              <a:t> implementation</a:t>
            </a:r>
          </a:p>
        </p:txBody>
      </p:sp>
      <p:graphicFrame>
        <p:nvGraphicFramePr>
          <p:cNvPr id="4" name="Tabell 5">
            <a:extLst>
              <a:ext uri="{FF2B5EF4-FFF2-40B4-BE49-F238E27FC236}">
                <a16:creationId xmlns:a16="http://schemas.microsoft.com/office/drawing/2014/main" id="{B07F8543-8BFF-0A01-11C9-C77D71B0D2F5}"/>
              </a:ext>
            </a:extLst>
          </p:cNvPr>
          <p:cNvGraphicFramePr>
            <a:graphicFrameLocks noGrp="1"/>
          </p:cNvGraphicFramePr>
          <p:nvPr>
            <p:extLst>
              <p:ext uri="{D42A27DB-BD31-4B8C-83A1-F6EECF244321}">
                <p14:modId xmlns:p14="http://schemas.microsoft.com/office/powerpoint/2010/main" val="1856260921"/>
              </p:ext>
            </p:extLst>
          </p:nvPr>
        </p:nvGraphicFramePr>
        <p:xfrm>
          <a:off x="4170171" y="4368224"/>
          <a:ext cx="7110405" cy="1506298"/>
        </p:xfrm>
        <a:graphic>
          <a:graphicData uri="http://schemas.openxmlformats.org/drawingml/2006/table">
            <a:tbl>
              <a:tblPr firstRow="1" bandRow="1">
                <a:tableStyleId>{2D5ABB26-0587-4C30-8999-92F81FD0307C}</a:tableStyleId>
              </a:tblPr>
              <a:tblGrid>
                <a:gridCol w="3676400">
                  <a:extLst>
                    <a:ext uri="{9D8B030D-6E8A-4147-A177-3AD203B41FA5}">
                      <a16:colId xmlns:a16="http://schemas.microsoft.com/office/drawing/2014/main" val="1833575937"/>
                    </a:ext>
                  </a:extLst>
                </a:gridCol>
                <a:gridCol w="3434005">
                  <a:extLst>
                    <a:ext uri="{9D8B030D-6E8A-4147-A177-3AD203B41FA5}">
                      <a16:colId xmlns:a16="http://schemas.microsoft.com/office/drawing/2014/main" val="761288390"/>
                    </a:ext>
                  </a:extLst>
                </a:gridCol>
              </a:tblGrid>
              <a:tr h="397038">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European Union and UK</a:t>
                      </a:r>
                    </a:p>
                  </a:txBody>
                  <a:tcPr/>
                </a:tc>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New Zealand</a:t>
                      </a:r>
                    </a:p>
                  </a:txBody>
                  <a:tcPr/>
                </a:tc>
                <a:extLst>
                  <a:ext uri="{0D108BD9-81ED-4DB2-BD59-A6C34878D82A}">
                    <a16:rowId xmlns:a16="http://schemas.microsoft.com/office/drawing/2014/main" val="660738167"/>
                  </a:ext>
                </a:extLst>
              </a:tr>
              <a:tr h="367580">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USA</a:t>
                      </a:r>
                    </a:p>
                  </a:txBody>
                  <a:tcPr/>
                </a:tc>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China</a:t>
                      </a:r>
                    </a:p>
                  </a:txBody>
                  <a:tcPr/>
                </a:tc>
                <a:extLst>
                  <a:ext uri="{0D108BD9-81ED-4DB2-BD59-A6C34878D82A}">
                    <a16:rowId xmlns:a16="http://schemas.microsoft.com/office/drawing/2014/main" val="129317622"/>
                  </a:ext>
                </a:extLst>
              </a:tr>
              <a:tr h="370840">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Canada</a:t>
                      </a:r>
                    </a:p>
                  </a:txBody>
                  <a:tcPr/>
                </a:tc>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Japan</a:t>
                      </a:r>
                    </a:p>
                  </a:txBody>
                  <a:tcPr/>
                </a:tc>
                <a:extLst>
                  <a:ext uri="{0D108BD9-81ED-4DB2-BD59-A6C34878D82A}">
                    <a16:rowId xmlns:a16="http://schemas.microsoft.com/office/drawing/2014/main" val="493033636"/>
                  </a:ext>
                </a:extLst>
              </a:tr>
              <a:tr h="370840">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Australia</a:t>
                      </a:r>
                    </a:p>
                  </a:txBody>
                  <a:tcPr/>
                </a:tc>
                <a:tc>
                  <a:txBody>
                    <a:bodyPr/>
                    <a:lstStyle/>
                    <a:p>
                      <a:pPr marL="342900" indent="-342900" algn="l" defTabSz="457200" rtl="0" eaLnBrk="1" latinLnBrk="0" hangingPunct="1">
                        <a:lnSpc>
                          <a:spcPct val="80000"/>
                        </a:lnSpc>
                        <a:spcBef>
                          <a:spcPts val="1000"/>
                        </a:spcBef>
                        <a:spcAft>
                          <a:spcPts val="0"/>
                        </a:spcAft>
                        <a:buClr>
                          <a:schemeClr val="accent1"/>
                        </a:buClr>
                        <a:buFont typeface="Wingdings 3" charset="2"/>
                        <a:buChar char=""/>
                      </a:pPr>
                      <a:r>
                        <a:rPr lang="en-GB" sz="1900" kern="1200" noProof="0" dirty="0">
                          <a:solidFill>
                            <a:schemeClr val="tx1">
                              <a:lumMod val="75000"/>
                              <a:lumOff val="25000"/>
                            </a:schemeClr>
                          </a:solidFill>
                          <a:latin typeface="Arial" panose="020B0604020202020204" pitchFamily="34" charset="0"/>
                          <a:ea typeface="+mn-ea"/>
                          <a:cs typeface="Arial" panose="020B0604020202020204" pitchFamily="34" charset="0"/>
                        </a:rPr>
                        <a:t>South Africa</a:t>
                      </a:r>
                    </a:p>
                  </a:txBody>
                  <a:tcPr/>
                </a:tc>
                <a:extLst>
                  <a:ext uri="{0D108BD9-81ED-4DB2-BD59-A6C34878D82A}">
                    <a16:rowId xmlns:a16="http://schemas.microsoft.com/office/drawing/2014/main" val="50713623"/>
                  </a:ext>
                </a:extLst>
              </a:tr>
            </a:tbl>
          </a:graphicData>
        </a:graphic>
      </p:graphicFrame>
      <p:sp>
        <p:nvSpPr>
          <p:cNvPr id="6" name="textruta 5">
            <a:extLst>
              <a:ext uri="{FF2B5EF4-FFF2-40B4-BE49-F238E27FC236}">
                <a16:creationId xmlns:a16="http://schemas.microsoft.com/office/drawing/2014/main" id="{AAAB1444-97C2-44A7-431E-F7772A75E98D}"/>
              </a:ext>
            </a:extLst>
          </p:cNvPr>
          <p:cNvSpPr txBox="1"/>
          <p:nvPr/>
        </p:nvSpPr>
        <p:spPr>
          <a:xfrm>
            <a:off x="659994" y="6188548"/>
            <a:ext cx="9324438" cy="523220"/>
          </a:xfrm>
          <a:prstGeom prst="rect">
            <a:avLst/>
          </a:prstGeom>
          <a:noFill/>
        </p:spPr>
        <p:txBody>
          <a:bodyPr wrap="square">
            <a:spAutoFit/>
          </a:bodyPr>
          <a:lstStyle/>
          <a:p>
            <a:r>
              <a:rPr lang="sv-SE" sz="1400" dirty="0">
                <a:solidFill>
                  <a:srgbClr val="954F72"/>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https://unitar.org/sustainable-development-goals/planet/our-portfolio/globally-harmonized-system-classification-and-labelling-chemicals/global-partnership-implement-ghs</a:t>
            </a:r>
            <a:endParaRPr lang="sv-SE" sz="1400" dirty="0">
              <a:latin typeface="Arial" panose="020B0604020202020204" pitchFamily="34" charset="0"/>
              <a:cs typeface="Arial" panose="020B0604020202020204" pitchFamily="34" charset="0"/>
            </a:endParaRPr>
          </a:p>
        </p:txBody>
      </p:sp>
      <p:pic>
        <p:nvPicPr>
          <p:cNvPr id="3" name="Image 4">
            <a:extLst>
              <a:ext uri="{FF2B5EF4-FFF2-40B4-BE49-F238E27FC236}">
                <a16:creationId xmlns:a16="http://schemas.microsoft.com/office/drawing/2014/main" id="{1557DD89-E7A8-9F59-5AAE-E612DA58DD5A}"/>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8" name="Imagen 16">
            <a:extLst>
              <a:ext uri="{FF2B5EF4-FFF2-40B4-BE49-F238E27FC236}">
                <a16:creationId xmlns:a16="http://schemas.microsoft.com/office/drawing/2014/main" id="{85CED417-0B11-3E84-3621-F5C9D07AC93C}"/>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258923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ángulo 13">
            <a:extLst>
              <a:ext uri="{FF2B5EF4-FFF2-40B4-BE49-F238E27FC236}">
                <a16:creationId xmlns:a16="http://schemas.microsoft.com/office/drawing/2014/main" id="{649B7953-8643-3369-E84B-570192EEF46D}"/>
              </a:ext>
            </a:extLst>
          </p:cNvPr>
          <p:cNvSpPr/>
          <p:nvPr/>
        </p:nvSpPr>
        <p:spPr>
          <a:xfrm>
            <a:off x="4346992" y="4077072"/>
            <a:ext cx="1028927" cy="550666"/>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3" name="Espace réservé du texte 2">
            <a:extLst>
              <a:ext uri="{FF2B5EF4-FFF2-40B4-BE49-F238E27FC236}">
                <a16:creationId xmlns:a16="http://schemas.microsoft.com/office/drawing/2014/main" id="{B57E586D-B21A-119E-A16A-CFC41EDC3581}"/>
              </a:ext>
            </a:extLst>
          </p:cNvPr>
          <p:cNvSpPr>
            <a:spLocks noGrp="1"/>
          </p:cNvSpPr>
          <p:nvPr>
            <p:ph type="body" idx="1"/>
          </p:nvPr>
        </p:nvSpPr>
        <p:spPr>
          <a:xfrm>
            <a:off x="4346993" y="4077072"/>
            <a:ext cx="7845007" cy="1584176"/>
          </a:xfrm>
        </p:spPr>
        <p:txBody>
          <a:bodyPr>
            <a:normAutofit/>
          </a:bodyPr>
          <a:lstStyle/>
          <a:p>
            <a:r>
              <a:rPr lang="en-US" sz="3200" b="1" dirty="0">
                <a:solidFill>
                  <a:schemeClr val="bg1"/>
                </a:solidFill>
                <a:latin typeface="Arial" panose="020B0604020202020204" pitchFamily="34" charset="0"/>
                <a:cs typeface="Arial" panose="020B0604020202020204" pitchFamily="34" charset="0"/>
              </a:rPr>
              <a:t>GHS </a:t>
            </a:r>
            <a:r>
              <a:rPr lang="en-US" sz="3200" b="1" dirty="0">
                <a:latin typeface="Arial" panose="020B0604020202020204" pitchFamily="34" charset="0"/>
                <a:cs typeface="Arial" panose="020B0604020202020204" pitchFamily="34" charset="0"/>
              </a:rPr>
              <a:t>implementing strategy </a:t>
            </a:r>
          </a:p>
          <a:p>
            <a:r>
              <a:rPr lang="en-US" sz="3200" b="1" dirty="0">
                <a:latin typeface="Arial" panose="020B0604020202020204" pitchFamily="34" charset="0"/>
                <a:cs typeface="Arial" panose="020B0604020202020204" pitchFamily="34" charset="0"/>
              </a:rPr>
              <a:t>in </a:t>
            </a:r>
            <a:r>
              <a:rPr lang="en-US" sz="3200" b="1" dirty="0">
                <a:solidFill>
                  <a:srgbClr val="518932"/>
                </a:solidFill>
                <a:latin typeface="Arial" panose="020B0604020202020204" pitchFamily="34" charset="0"/>
                <a:cs typeface="Arial" panose="020B0604020202020204" pitchFamily="34" charset="0"/>
              </a:rPr>
              <a:t>agriculture</a:t>
            </a:r>
            <a:endParaRPr lang="fr-FR" sz="3200" b="1" dirty="0">
              <a:solidFill>
                <a:srgbClr val="518932"/>
              </a:solidFill>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F324AF47-5457-0586-5004-DF485DB2A124}"/>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6" name="Imagen 29">
            <a:extLst>
              <a:ext uri="{FF2B5EF4-FFF2-40B4-BE49-F238E27FC236}">
                <a16:creationId xmlns:a16="http://schemas.microsoft.com/office/drawing/2014/main" id="{9B647B58-0082-EA2D-1D75-7EBB257D59E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7" name="Titre 1">
            <a:extLst>
              <a:ext uri="{FF2B5EF4-FFF2-40B4-BE49-F238E27FC236}">
                <a16:creationId xmlns:a16="http://schemas.microsoft.com/office/drawing/2014/main" id="{CF83EF19-5385-E85A-7291-26BB24C8EE2C}"/>
              </a:ext>
            </a:extLst>
          </p:cNvPr>
          <p:cNvSpPr txBox="1">
            <a:spLocks/>
          </p:cNvSpPr>
          <p:nvPr/>
        </p:nvSpPr>
        <p:spPr>
          <a:xfrm>
            <a:off x="4346993" y="1669185"/>
            <a:ext cx="6899175" cy="2620928"/>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b="1" dirty="0">
                <a:latin typeface="Arial" panose="020B0604020202020204" pitchFamily="34" charset="0"/>
                <a:cs typeface="Arial" panose="020B0604020202020204" pitchFamily="34" charset="0"/>
              </a:rPr>
              <a:t>C.3 How to proceed? </a:t>
            </a:r>
            <a:br>
              <a:rPr lang="en-US" sz="3600" b="1" dirty="0"/>
            </a:br>
            <a:endParaRPr lang="fr-FR" sz="3600" b="1" dirty="0"/>
          </a:p>
        </p:txBody>
      </p:sp>
    </p:spTree>
    <p:extLst>
      <p:ext uri="{BB962C8B-B14F-4D97-AF65-F5344CB8AC3E}">
        <p14:creationId xmlns:p14="http://schemas.microsoft.com/office/powerpoint/2010/main" val="13790310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ángulo 13">
            <a:extLst>
              <a:ext uri="{FF2B5EF4-FFF2-40B4-BE49-F238E27FC236}">
                <a16:creationId xmlns:a16="http://schemas.microsoft.com/office/drawing/2014/main" id="{B42CC3D9-A85F-C62F-A7C3-068D8B731E74}"/>
              </a:ext>
            </a:extLst>
          </p:cNvPr>
          <p:cNvSpPr/>
          <p:nvPr/>
        </p:nvSpPr>
        <p:spPr>
          <a:xfrm>
            <a:off x="6888088" y="548680"/>
            <a:ext cx="1008112" cy="571368"/>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2" name="Rubrik 1"/>
          <p:cNvSpPr>
            <a:spLocks noGrp="1"/>
          </p:cNvSpPr>
          <p:nvPr>
            <p:ph type="title"/>
          </p:nvPr>
        </p:nvSpPr>
        <p:spPr>
          <a:xfrm>
            <a:off x="2135560" y="548680"/>
            <a:ext cx="9289032" cy="1142736"/>
          </a:xfrm>
        </p:spPr>
        <p:txBody>
          <a:bodyPr>
            <a:normAutofit fontScale="90000"/>
          </a:bodyPr>
          <a:lstStyle/>
          <a:p>
            <a:r>
              <a:rPr lang="sv-SE" dirty="0">
                <a:latin typeface="Arial" panose="020B0604020202020204" pitchFamily="34" charset="0"/>
                <a:cs typeface="Arial" panose="020B0604020202020204" pitchFamily="34" charset="0"/>
              </a:rPr>
              <a:t>Adopting and transposing </a:t>
            </a:r>
            <a:r>
              <a:rPr lang="sv-SE" b="1" dirty="0">
                <a:solidFill>
                  <a:schemeClr val="bg1"/>
                </a:solidFill>
                <a:latin typeface="Arial" panose="020B0604020202020204" pitchFamily="34" charset="0"/>
                <a:cs typeface="Arial" panose="020B0604020202020204" pitchFamily="34" charset="0"/>
              </a:rPr>
              <a:t>GHS</a:t>
            </a:r>
            <a:br>
              <a:rPr lang="sv-SE" b="1" dirty="0">
                <a:latin typeface="Arial" panose="020B0604020202020204" pitchFamily="34" charset="0"/>
                <a:cs typeface="Arial" panose="020B0604020202020204" pitchFamily="34" charset="0"/>
              </a:rPr>
            </a:br>
            <a:r>
              <a:rPr lang="sv-SE" dirty="0">
                <a:latin typeface="Arial" panose="020B0604020202020204" pitchFamily="34" charset="0"/>
                <a:cs typeface="Arial" panose="020B0604020202020204" pitchFamily="34" charset="0"/>
              </a:rPr>
              <a:t>into national legislation</a:t>
            </a:r>
            <a:endParaRPr lang="en-US" dirty="0">
              <a:latin typeface="Arial" panose="020B0604020202020204" pitchFamily="34" charset="0"/>
              <a:cs typeface="Arial" panose="020B0604020202020204" pitchFamily="34" charset="0"/>
            </a:endParaRPr>
          </a:p>
        </p:txBody>
      </p:sp>
      <p:sp>
        <p:nvSpPr>
          <p:cNvPr id="13" name="Rectangle 3"/>
          <p:cNvSpPr txBox="1">
            <a:spLocks noChangeArrowheads="1"/>
          </p:cNvSpPr>
          <p:nvPr/>
        </p:nvSpPr>
        <p:spPr>
          <a:xfrm>
            <a:off x="1437845" y="2188992"/>
            <a:ext cx="10009112" cy="4669008"/>
          </a:xfrm>
          <a:prstGeom prst="rect">
            <a:avLst/>
          </a:prstGeom>
        </p:spPr>
        <p:txBody>
          <a:bodyPr/>
          <a:lstStyle>
            <a:lvl1pPr marL="339734" indent="-342110" algn="l" rtl="0" eaLnBrk="1" fontAlgn="base" hangingPunct="1">
              <a:spcBef>
                <a:spcPct val="20000"/>
              </a:spcBef>
              <a:spcAft>
                <a:spcPct val="0"/>
              </a:spcAft>
              <a:buChar char="•"/>
              <a:defRPr sz="2400" baseline="0">
                <a:solidFill>
                  <a:srgbClr val="000000"/>
                </a:solidFill>
                <a:latin typeface="+mn-lt"/>
                <a:ea typeface="+mn-ea"/>
                <a:cs typeface="+mn-cs"/>
              </a:defRPr>
            </a:lvl1pPr>
            <a:lvl2pPr marL="739655" indent="-285091" algn="l" rtl="0" eaLnBrk="1" fontAlgn="base" hangingPunct="1">
              <a:spcBef>
                <a:spcPct val="20000"/>
              </a:spcBef>
              <a:spcAft>
                <a:spcPct val="0"/>
              </a:spcAft>
              <a:buChar char="–"/>
              <a:defRPr sz="2400" baseline="0">
                <a:solidFill>
                  <a:srgbClr val="000000"/>
                </a:solidFill>
                <a:latin typeface="+mn-lt"/>
              </a:defRPr>
            </a:lvl2pPr>
            <a:lvl3pPr marL="1139575" indent="-227281" algn="l" rtl="0" eaLnBrk="1" fontAlgn="base" hangingPunct="1">
              <a:spcBef>
                <a:spcPct val="20000"/>
              </a:spcBef>
              <a:spcAft>
                <a:spcPct val="0"/>
              </a:spcAft>
              <a:buChar char="•"/>
              <a:defRPr sz="2400" baseline="0">
                <a:solidFill>
                  <a:srgbClr val="000000"/>
                </a:solidFill>
                <a:latin typeface="+mn-lt"/>
              </a:defRPr>
            </a:lvl3pPr>
            <a:lvl4pPr marL="1595721" indent="-227281" algn="l" rtl="0" eaLnBrk="1" fontAlgn="base" hangingPunct="1">
              <a:spcBef>
                <a:spcPct val="20000"/>
              </a:spcBef>
              <a:spcAft>
                <a:spcPct val="0"/>
              </a:spcAft>
              <a:buChar char="–"/>
              <a:defRPr sz="2400" baseline="0">
                <a:solidFill>
                  <a:srgbClr val="000000"/>
                </a:solidFill>
                <a:latin typeface="+mn-lt"/>
              </a:defRPr>
            </a:lvl4pPr>
            <a:lvl5pPr marL="2052659" indent="-227281" algn="l" rtl="0" eaLnBrk="1" fontAlgn="base" hangingPunct="1">
              <a:spcBef>
                <a:spcPct val="20000"/>
              </a:spcBef>
              <a:spcAft>
                <a:spcPct val="0"/>
              </a:spcAft>
              <a:buChar char="»"/>
              <a:defRPr sz="1900" baseline="0">
                <a:solidFill>
                  <a:srgbClr val="000000"/>
                </a:solidFill>
                <a:latin typeface="+mn-lt"/>
              </a:defRPr>
            </a:lvl5pPr>
            <a:lvl6pPr marL="2512167" indent="-228378" algn="l" rtl="0" eaLnBrk="1" fontAlgn="base" hangingPunct="1">
              <a:spcBef>
                <a:spcPct val="20000"/>
              </a:spcBef>
              <a:spcAft>
                <a:spcPct val="0"/>
              </a:spcAft>
              <a:buChar char="»"/>
              <a:defRPr sz="1900">
                <a:solidFill>
                  <a:schemeClr val="tx1"/>
                </a:solidFill>
                <a:latin typeface="+mn-lt"/>
              </a:defRPr>
            </a:lvl6pPr>
            <a:lvl7pPr marL="2968922" indent="-228378" algn="l" rtl="0" eaLnBrk="1" fontAlgn="base" hangingPunct="1">
              <a:spcBef>
                <a:spcPct val="20000"/>
              </a:spcBef>
              <a:spcAft>
                <a:spcPct val="0"/>
              </a:spcAft>
              <a:buChar char="»"/>
              <a:defRPr sz="1900">
                <a:solidFill>
                  <a:schemeClr val="tx1"/>
                </a:solidFill>
                <a:latin typeface="+mn-lt"/>
              </a:defRPr>
            </a:lvl7pPr>
            <a:lvl8pPr marL="3425679" indent="-228378" algn="l" rtl="0" eaLnBrk="1" fontAlgn="base" hangingPunct="1">
              <a:spcBef>
                <a:spcPct val="20000"/>
              </a:spcBef>
              <a:spcAft>
                <a:spcPct val="0"/>
              </a:spcAft>
              <a:buChar char="»"/>
              <a:defRPr sz="1900">
                <a:solidFill>
                  <a:schemeClr val="tx1"/>
                </a:solidFill>
                <a:latin typeface="+mn-lt"/>
              </a:defRPr>
            </a:lvl8pPr>
            <a:lvl9pPr marL="3882437" indent="-228378" algn="l" rtl="0" eaLnBrk="1" fontAlgn="base" hangingPunct="1">
              <a:spcBef>
                <a:spcPct val="20000"/>
              </a:spcBef>
              <a:spcAft>
                <a:spcPct val="0"/>
              </a:spcAft>
              <a:buChar char="»"/>
              <a:defRPr sz="1900">
                <a:solidFill>
                  <a:schemeClr val="tx1"/>
                </a:solidFill>
                <a:latin typeface="+mn-lt"/>
              </a:defRPr>
            </a:lvl9pPr>
          </a:lstStyle>
          <a:p>
            <a:pPr marL="342900" indent="-342900">
              <a:lnSpc>
                <a:spcPct val="80000"/>
              </a:lnSpc>
              <a:spcBef>
                <a:spcPts val="1000"/>
              </a:spcBef>
              <a:spcAft>
                <a:spcPts val="0"/>
              </a:spcAft>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Developing and maintaining a classification and labelling system is not a simple task. The GHS can be used as a tool for developing national regulations.</a:t>
            </a:r>
          </a:p>
          <a:p>
            <a:pPr marL="342900" indent="-342900">
              <a:lnSpc>
                <a:spcPct val="80000"/>
              </a:lnSpc>
              <a:spcBef>
                <a:spcPts val="1000"/>
              </a:spcBef>
              <a:spcAft>
                <a:spcPts val="0"/>
              </a:spcAft>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cs typeface="Arial" panose="020B0604020202020204" pitchFamily="34" charset="0"/>
              </a:rPr>
              <a:t>It is expected that countries that</a:t>
            </a:r>
          </a:p>
          <a:p>
            <a:pPr marL="742821" lvl="1" indent="-342900">
              <a:lnSpc>
                <a:spcPct val="80000"/>
              </a:lnSpc>
              <a:spcBef>
                <a:spcPts val="1000"/>
              </a:spcBef>
              <a:spcAft>
                <a:spcPts val="0"/>
              </a:spcAft>
              <a:buClr>
                <a:schemeClr val="accent1"/>
              </a:buClr>
              <a:buFont typeface="Wingdings" panose="05000000000000000000" pitchFamily="2" charset="2"/>
              <a:buChar char="q"/>
            </a:pPr>
            <a:r>
              <a:rPr lang="en-US" sz="2000" b="1" dirty="0">
                <a:solidFill>
                  <a:schemeClr val="tx1">
                    <a:lumMod val="75000"/>
                    <a:lumOff val="25000"/>
                  </a:schemeClr>
                </a:solidFill>
                <a:latin typeface="Arial" panose="020B0604020202020204" pitchFamily="34" charset="0"/>
                <a:cs typeface="Arial" panose="020B0604020202020204" pitchFamily="34" charset="0"/>
              </a:rPr>
              <a:t>do not have systems will adopt the GHS as their basic scheme.</a:t>
            </a:r>
          </a:p>
          <a:p>
            <a:pPr marL="742821" lvl="1" indent="-342900">
              <a:lnSpc>
                <a:spcPct val="80000"/>
              </a:lnSpc>
              <a:spcBef>
                <a:spcPts val="1000"/>
              </a:spcBef>
              <a:spcAft>
                <a:spcPts val="0"/>
              </a:spcAft>
              <a:buClr>
                <a:schemeClr val="accent1"/>
              </a:buClr>
              <a:buFont typeface="Wingdings" panose="05000000000000000000" pitchFamily="2" charset="2"/>
              <a:buChar char="q"/>
            </a:pPr>
            <a:r>
              <a:rPr lang="en-US" sz="2000" b="1" dirty="0">
                <a:solidFill>
                  <a:schemeClr val="tx1">
                    <a:lumMod val="75000"/>
                    <a:lumOff val="25000"/>
                  </a:schemeClr>
                </a:solidFill>
                <a:latin typeface="Arial" panose="020B0604020202020204" pitchFamily="34" charset="0"/>
                <a:cs typeface="Arial" panose="020B0604020202020204" pitchFamily="34" charset="0"/>
              </a:rPr>
              <a:t>do already have a system will adopt transitional measures to move to the GHS.</a:t>
            </a:r>
          </a:p>
          <a:p>
            <a:pPr marL="342900" indent="-342900">
              <a:lnSpc>
                <a:spcPct val="80000"/>
              </a:lnSpc>
              <a:spcBef>
                <a:spcPts val="1000"/>
              </a:spcBef>
              <a:spcAft>
                <a:spcPts val="0"/>
              </a:spcAft>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The GHS provides the building blocks from which countries can construct comprehensive chemical/pesticide classification and labelling frameworks. Although the GHS will facilitate the process, many challenges exist in creating new regulations. </a:t>
            </a:r>
          </a:p>
          <a:p>
            <a:pPr marL="342900" indent="-342900">
              <a:lnSpc>
                <a:spcPct val="80000"/>
              </a:lnSpc>
              <a:spcBef>
                <a:spcPts val="1000"/>
              </a:spcBef>
              <a:spcAft>
                <a:spcPts val="0"/>
              </a:spcAft>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cs typeface="Arial" panose="020B0604020202020204" pitchFamily="34" charset="0"/>
              </a:rPr>
              <a:t>Implementing the GHS is likely to have different implications for different countries, depending on a number of factors.</a:t>
            </a:r>
          </a:p>
        </p:txBody>
      </p:sp>
      <p:pic>
        <p:nvPicPr>
          <p:cNvPr id="3" name="Image 4">
            <a:extLst>
              <a:ext uri="{FF2B5EF4-FFF2-40B4-BE49-F238E27FC236}">
                <a16:creationId xmlns:a16="http://schemas.microsoft.com/office/drawing/2014/main" id="{0DE97441-F3AB-D369-96F4-60A861C5CE86}"/>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15CB1031-F2FB-2206-7865-F109EB4A31A5}"/>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32355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ángulo 13">
            <a:extLst>
              <a:ext uri="{FF2B5EF4-FFF2-40B4-BE49-F238E27FC236}">
                <a16:creationId xmlns:a16="http://schemas.microsoft.com/office/drawing/2014/main" id="{5C0BE9B4-B410-F327-8A5C-12CF19184641}"/>
              </a:ext>
            </a:extLst>
          </p:cNvPr>
          <p:cNvSpPr/>
          <p:nvPr/>
        </p:nvSpPr>
        <p:spPr>
          <a:xfrm>
            <a:off x="4799856" y="1064355"/>
            <a:ext cx="1080120"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7" name="Platshållare för innehåll 2">
            <a:extLst>
              <a:ext uri="{FF2B5EF4-FFF2-40B4-BE49-F238E27FC236}">
                <a16:creationId xmlns:a16="http://schemas.microsoft.com/office/drawing/2014/main" id="{4124D563-B0A9-D733-1E46-3AF4C0EAB427}"/>
              </a:ext>
            </a:extLst>
          </p:cNvPr>
          <p:cNvSpPr txBox="1">
            <a:spLocks/>
          </p:cNvSpPr>
          <p:nvPr/>
        </p:nvSpPr>
        <p:spPr>
          <a:xfrm>
            <a:off x="1134556" y="3290532"/>
            <a:ext cx="4662695" cy="128089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000" dirty="0">
                <a:solidFill>
                  <a:schemeClr val="bg1"/>
                </a:solidFill>
                <a:latin typeface="Arial" panose="020B0604020202020204" pitchFamily="34" charset="0"/>
                <a:cs typeface="Arial" panose="020B0604020202020204" pitchFamily="34" charset="0"/>
              </a:rPr>
              <a:t>Industrial </a:t>
            </a:r>
            <a:r>
              <a:rPr lang="sv-SE" sz="2000" dirty="0" err="1">
                <a:solidFill>
                  <a:schemeClr val="bg1"/>
                </a:solidFill>
                <a:latin typeface="Arial" panose="020B0604020202020204" pitchFamily="34" charset="0"/>
                <a:cs typeface="Arial" panose="020B0604020202020204" pitchFamily="34" charset="0"/>
              </a:rPr>
              <a:t>development</a:t>
            </a:r>
            <a:endParaRPr lang="sv-SE" sz="2000" dirty="0">
              <a:solidFill>
                <a:schemeClr val="bg1"/>
              </a:solidFill>
              <a:latin typeface="Arial" panose="020B0604020202020204" pitchFamily="34" charset="0"/>
              <a:cs typeface="Arial" panose="020B0604020202020204" pitchFamily="34" charset="0"/>
            </a:endParaRP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Chemical production levels in country</a:t>
            </a:r>
          </a:p>
          <a:p>
            <a:endParaRPr lang="sv-SE" sz="2000" dirty="0">
              <a:solidFill>
                <a:schemeClr val="bg1"/>
              </a:solidFill>
              <a:latin typeface="Arial" panose="020B0604020202020204" pitchFamily="34" charset="0"/>
              <a:cs typeface="Arial" panose="020B0604020202020204" pitchFamily="34" charset="0"/>
            </a:endParaRPr>
          </a:p>
        </p:txBody>
      </p:sp>
      <p:sp>
        <p:nvSpPr>
          <p:cNvPr id="2" name="Rubrik 1">
            <a:extLst>
              <a:ext uri="{FF2B5EF4-FFF2-40B4-BE49-F238E27FC236}">
                <a16:creationId xmlns:a16="http://schemas.microsoft.com/office/drawing/2014/main" id="{85C0D504-089F-FE5B-332D-DCD4862F69A2}"/>
              </a:ext>
            </a:extLst>
          </p:cNvPr>
          <p:cNvSpPr>
            <a:spLocks noGrp="1"/>
          </p:cNvSpPr>
          <p:nvPr>
            <p:ph type="title"/>
          </p:nvPr>
        </p:nvSpPr>
        <p:spPr>
          <a:xfrm>
            <a:off x="2279576" y="544504"/>
            <a:ext cx="8911687" cy="1280890"/>
          </a:xfrm>
        </p:spPr>
        <p:txBody>
          <a:bodyPr>
            <a:normAutofit/>
          </a:bodyPr>
          <a:lstStyle/>
          <a:p>
            <a:r>
              <a:rPr lang="sv-SE" dirty="0">
                <a:latin typeface="Arial" panose="020B0604020202020204" pitchFamily="34" charset="0"/>
                <a:cs typeface="Arial" panose="020B0604020202020204" pitchFamily="34" charset="0"/>
              </a:rPr>
              <a:t>Considerations when adopting and transposing </a:t>
            </a:r>
            <a:r>
              <a:rPr lang="sv-SE" b="1" dirty="0">
                <a:solidFill>
                  <a:schemeClr val="bg1"/>
                </a:solidFill>
                <a:latin typeface="Arial" panose="020B0604020202020204" pitchFamily="34" charset="0"/>
                <a:cs typeface="Arial" panose="020B0604020202020204" pitchFamily="34" charset="0"/>
              </a:rPr>
              <a:t>GHS</a:t>
            </a:r>
            <a:r>
              <a:rPr lang="sv-SE" dirty="0">
                <a:latin typeface="Arial" panose="020B0604020202020204" pitchFamily="34" charset="0"/>
                <a:cs typeface="Arial" panose="020B0604020202020204" pitchFamily="34" charset="0"/>
              </a:rPr>
              <a:t> into national legislation</a:t>
            </a:r>
          </a:p>
        </p:txBody>
      </p:sp>
      <p:sp>
        <p:nvSpPr>
          <p:cNvPr id="3" name="Platshållare för innehåll 2">
            <a:extLst>
              <a:ext uri="{FF2B5EF4-FFF2-40B4-BE49-F238E27FC236}">
                <a16:creationId xmlns:a16="http://schemas.microsoft.com/office/drawing/2014/main" id="{97606422-0A06-AB9B-012D-20621581EEFB}"/>
              </a:ext>
            </a:extLst>
          </p:cNvPr>
          <p:cNvSpPr txBox="1">
            <a:spLocks/>
          </p:cNvSpPr>
          <p:nvPr/>
        </p:nvSpPr>
        <p:spPr>
          <a:xfrm>
            <a:off x="4197727" y="1779118"/>
            <a:ext cx="3960440" cy="1432387"/>
          </a:xfrm>
          <a:prstGeom prst="roundRect">
            <a:avLst/>
          </a:prstGeom>
        </p:spPr>
        <p:style>
          <a:lnRef idx="3">
            <a:schemeClr val="lt1"/>
          </a:lnRef>
          <a:fillRef idx="1">
            <a:schemeClr val="accent6"/>
          </a:fillRef>
          <a:effectRef idx="1">
            <a:schemeClr val="accent6"/>
          </a:effectRef>
          <a:fontRef idx="minor">
            <a:schemeClr val="lt1"/>
          </a:fontRef>
        </p:style>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sz="2000" dirty="0">
                <a:latin typeface="Arial" panose="020B0604020202020204" pitchFamily="34" charset="0"/>
                <a:cs typeface="Arial" panose="020B0604020202020204" pitchFamily="34" charset="0"/>
              </a:rPr>
              <a:t>Industrial workplace</a:t>
            </a:r>
          </a:p>
          <a:p>
            <a:pPr lvl="1"/>
            <a:r>
              <a:rPr lang="en-GB" sz="2000" b="1" dirty="0">
                <a:latin typeface="Arial" panose="020B0604020202020204" pitchFamily="34" charset="0"/>
                <a:cs typeface="Arial" panose="020B0604020202020204" pitchFamily="34" charset="0"/>
              </a:rPr>
              <a:t>Agriculture</a:t>
            </a:r>
          </a:p>
          <a:p>
            <a:pPr lvl="1"/>
            <a:r>
              <a:rPr lang="en-GB" sz="2000" dirty="0">
                <a:latin typeface="Arial" panose="020B0604020202020204" pitchFamily="34" charset="0"/>
                <a:cs typeface="Arial" panose="020B0604020202020204" pitchFamily="34" charset="0"/>
              </a:rPr>
              <a:t>Transport sector</a:t>
            </a:r>
          </a:p>
          <a:p>
            <a:pPr lvl="1"/>
            <a:r>
              <a:rPr lang="en-GB" sz="2000" dirty="0">
                <a:latin typeface="Arial" panose="020B0604020202020204" pitchFamily="34" charset="0"/>
                <a:cs typeface="Arial" panose="020B0604020202020204" pitchFamily="34" charset="0"/>
              </a:rPr>
              <a:t>Consumer sector</a:t>
            </a:r>
          </a:p>
          <a:p>
            <a:endParaRPr lang="sv-SE" sz="1800" dirty="0">
              <a:latin typeface="Arial" panose="020B0604020202020204" pitchFamily="34" charset="0"/>
              <a:cs typeface="Arial" panose="020B0604020202020204" pitchFamily="34" charset="0"/>
            </a:endParaRPr>
          </a:p>
        </p:txBody>
      </p:sp>
      <p:sp>
        <p:nvSpPr>
          <p:cNvPr id="4" name="Platshållare för innehåll 2">
            <a:extLst>
              <a:ext uri="{FF2B5EF4-FFF2-40B4-BE49-F238E27FC236}">
                <a16:creationId xmlns:a16="http://schemas.microsoft.com/office/drawing/2014/main" id="{68DB1DC1-86D9-939A-9ACB-B4D7E143EADB}"/>
              </a:ext>
            </a:extLst>
          </p:cNvPr>
          <p:cNvSpPr txBox="1">
            <a:spLocks/>
          </p:cNvSpPr>
          <p:nvPr/>
        </p:nvSpPr>
        <p:spPr>
          <a:xfrm>
            <a:off x="1127448" y="4768983"/>
            <a:ext cx="4662694" cy="204112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200" dirty="0">
                <a:solidFill>
                  <a:schemeClr val="bg1"/>
                </a:solidFill>
                <a:latin typeface="Arial" panose="020B0604020202020204" pitchFamily="34" charset="0"/>
                <a:cs typeface="Arial" panose="020B0604020202020204" pitchFamily="34" charset="0"/>
              </a:rPr>
              <a:t>Basic infrastructure</a:t>
            </a:r>
          </a:p>
          <a:p>
            <a:pPr marL="342900" lvl="1" indent="-342900" defTabSz="457200" fontAlgn="base">
              <a:spcBef>
                <a:spcPts val="1000"/>
              </a:spcBef>
              <a:buClr>
                <a:schemeClr val="accent2"/>
              </a:buClr>
              <a:buFont typeface="Wingdings 3" charset="2"/>
              <a:buChar char=""/>
            </a:pPr>
            <a:r>
              <a:rPr lang="sv-SE" sz="1900" dirty="0">
                <a:solidFill>
                  <a:schemeClr val="bg1"/>
                </a:solidFill>
                <a:latin typeface="Arial" panose="020B0604020202020204" pitchFamily="34" charset="0"/>
                <a:cs typeface="Arial" panose="020B0604020202020204" pitchFamily="34" charset="0"/>
              </a:rPr>
              <a:t>Legislation (existing or not)</a:t>
            </a:r>
          </a:p>
          <a:p>
            <a:pPr marL="342900" lvl="1" indent="-342900" defTabSz="457200" fontAlgn="base">
              <a:spcBef>
                <a:spcPts val="1000"/>
              </a:spcBef>
              <a:buClr>
                <a:schemeClr val="accent2"/>
              </a:buClr>
              <a:buFont typeface="Wingdings 3" charset="2"/>
              <a:buChar char=""/>
            </a:pPr>
            <a:r>
              <a:rPr lang="sv-SE" sz="1900" dirty="0">
                <a:solidFill>
                  <a:schemeClr val="bg1"/>
                </a:solidFill>
                <a:latin typeface="Arial" panose="020B0604020202020204" pitchFamily="34" charset="0"/>
                <a:cs typeface="Arial" panose="020B0604020202020204" pitchFamily="34" charset="0"/>
              </a:rPr>
              <a:t>Enforcement</a:t>
            </a:r>
          </a:p>
          <a:p>
            <a:pPr marL="342900" lvl="1" indent="-342900" defTabSz="457200" fontAlgn="base">
              <a:spcBef>
                <a:spcPts val="1000"/>
              </a:spcBef>
              <a:buClr>
                <a:schemeClr val="accent2"/>
              </a:buClr>
              <a:buFont typeface="Wingdings 3" charset="2"/>
              <a:buChar char=""/>
            </a:pPr>
            <a:r>
              <a:rPr lang="sv-SE" sz="1900" dirty="0">
                <a:solidFill>
                  <a:schemeClr val="bg1"/>
                </a:solidFill>
                <a:latin typeface="Arial" panose="020B0604020202020204" pitchFamily="34" charset="0"/>
                <a:cs typeface="Arial" panose="020B0604020202020204" pitchFamily="34" charset="0"/>
              </a:rPr>
              <a:t>Institutional capacity</a:t>
            </a:r>
          </a:p>
          <a:p>
            <a:pPr marL="342900" lvl="1" indent="-342900" defTabSz="457200" fontAlgn="base">
              <a:spcBef>
                <a:spcPts val="1000"/>
              </a:spcBef>
              <a:buClr>
                <a:schemeClr val="accent2"/>
              </a:buClr>
              <a:buFont typeface="Wingdings 3" charset="2"/>
              <a:buChar char=""/>
            </a:pPr>
            <a:r>
              <a:rPr lang="sv-SE" sz="1900" dirty="0">
                <a:solidFill>
                  <a:schemeClr val="bg1"/>
                </a:solidFill>
                <a:latin typeface="Arial" panose="020B0604020202020204" pitchFamily="34" charset="0"/>
                <a:cs typeface="Arial" panose="020B0604020202020204" pitchFamily="34" charset="0"/>
              </a:rPr>
              <a:t>Existing capacity in the agricultural sector</a:t>
            </a:r>
          </a:p>
          <a:p>
            <a:endParaRPr lang="sv-SE" sz="2000" dirty="0">
              <a:solidFill>
                <a:schemeClr val="bg1"/>
              </a:solidFill>
              <a:latin typeface="Arial" panose="020B0604020202020204" pitchFamily="34" charset="0"/>
              <a:cs typeface="Arial" panose="020B0604020202020204" pitchFamily="34" charset="0"/>
            </a:endParaRPr>
          </a:p>
        </p:txBody>
      </p:sp>
      <p:sp>
        <p:nvSpPr>
          <p:cNvPr id="5" name="Platshållare för innehåll 2">
            <a:extLst>
              <a:ext uri="{FF2B5EF4-FFF2-40B4-BE49-F238E27FC236}">
                <a16:creationId xmlns:a16="http://schemas.microsoft.com/office/drawing/2014/main" id="{EDDBBA5D-D0E5-B993-DE06-10893CB438E1}"/>
              </a:ext>
            </a:extLst>
          </p:cNvPr>
          <p:cNvSpPr txBox="1">
            <a:spLocks/>
          </p:cNvSpPr>
          <p:nvPr/>
        </p:nvSpPr>
        <p:spPr>
          <a:xfrm>
            <a:off x="6401857" y="4830165"/>
            <a:ext cx="4662694" cy="1979947"/>
          </a:xfrm>
          <a:prstGeom prst="roundRect">
            <a:avLst/>
          </a:prstGeom>
          <a:scene3d>
            <a:camera prst="orthographicFront"/>
            <a:lightRig rig="threePt" dir="t"/>
          </a:scene3d>
          <a:sp3d contourW="31750">
            <a:bevelB/>
            <a:contourClr>
              <a:schemeClr val="accent1">
                <a:lumMod val="75000"/>
              </a:schemeClr>
            </a:contourClr>
          </a:sp3d>
        </p:spPr>
        <p:style>
          <a:lnRef idx="2">
            <a:schemeClr val="accent1">
              <a:shade val="15000"/>
            </a:schemeClr>
          </a:lnRef>
          <a:fillRef idx="1">
            <a:schemeClr val="accent1"/>
          </a:fillRef>
          <a:effectRef idx="0">
            <a:schemeClr val="accent1"/>
          </a:effectRef>
          <a:fontRef idx="minor">
            <a:schemeClr val="lt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000" dirty="0">
                <a:solidFill>
                  <a:schemeClr val="bg1"/>
                </a:solidFill>
                <a:latin typeface="Arial" panose="020B0604020202020204" pitchFamily="34" charset="0"/>
                <a:cs typeface="Arial" panose="020B0604020202020204" pitchFamily="34" charset="0"/>
              </a:rPr>
              <a:t>Actor-specific considerations</a:t>
            </a: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Government: what agencies?</a:t>
            </a: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Pesticide Industry</a:t>
            </a: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Farmers, workers and associations</a:t>
            </a: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Civil society</a:t>
            </a:r>
          </a:p>
          <a:p>
            <a:endParaRPr lang="sv-SE" sz="2000" dirty="0">
              <a:solidFill>
                <a:schemeClr val="bg1"/>
              </a:solidFill>
              <a:latin typeface="Arial" panose="020B0604020202020204" pitchFamily="34" charset="0"/>
              <a:cs typeface="Arial" panose="020B0604020202020204" pitchFamily="34" charset="0"/>
            </a:endParaRPr>
          </a:p>
        </p:txBody>
      </p:sp>
      <p:sp>
        <p:nvSpPr>
          <p:cNvPr id="10" name="Platshållare för innehåll 2">
            <a:extLst>
              <a:ext uri="{FF2B5EF4-FFF2-40B4-BE49-F238E27FC236}">
                <a16:creationId xmlns:a16="http://schemas.microsoft.com/office/drawing/2014/main" id="{8C402FAE-0805-B708-C5CF-DA0250D44ACC}"/>
              </a:ext>
            </a:extLst>
          </p:cNvPr>
          <p:cNvSpPr txBox="1">
            <a:spLocks/>
          </p:cNvSpPr>
          <p:nvPr/>
        </p:nvSpPr>
        <p:spPr>
          <a:xfrm>
            <a:off x="6401857" y="3378696"/>
            <a:ext cx="4662695" cy="1255277"/>
          </a:xfrm>
          <a:prstGeom prst="roundRect">
            <a:avLst/>
          </a:prstGeom>
          <a:scene3d>
            <a:camera prst="orthographicFront"/>
            <a:lightRig rig="threePt" dir="t"/>
          </a:scene3d>
          <a:sp3d contourW="31750">
            <a:bevelB/>
            <a:contourClr>
              <a:schemeClr val="accent1">
                <a:lumMod val="75000"/>
              </a:schemeClr>
            </a:contourClr>
          </a:sp3d>
        </p:spPr>
        <p:style>
          <a:lnRef idx="2">
            <a:schemeClr val="accent1">
              <a:shade val="15000"/>
            </a:schemeClr>
          </a:lnRef>
          <a:fillRef idx="1">
            <a:schemeClr val="accent1"/>
          </a:fillRef>
          <a:effectRef idx="0">
            <a:schemeClr val="accent1"/>
          </a:effectRef>
          <a:fontRef idx="minor">
            <a:schemeClr val="lt1"/>
          </a:fontRef>
        </p:style>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2000" dirty="0">
                <a:solidFill>
                  <a:schemeClr val="bg1"/>
                </a:solidFill>
                <a:latin typeface="Arial" panose="020B0604020202020204" pitchFamily="34" charset="0"/>
                <a:cs typeface="Arial" panose="020B0604020202020204" pitchFamily="34" charset="0"/>
              </a:rPr>
              <a:t>Agricultural development</a:t>
            </a:r>
          </a:p>
          <a:p>
            <a:pPr marL="342900" lvl="1" indent="-342900" defTabSz="457200" fontAlgn="base">
              <a:lnSpc>
                <a:spcPct val="80000"/>
              </a:lnSpc>
              <a:spcBef>
                <a:spcPts val="1000"/>
              </a:spcBef>
              <a:buClr>
                <a:schemeClr val="accent2"/>
              </a:buClr>
              <a:buFont typeface="Wingdings 3" charset="2"/>
              <a:buChar char=""/>
            </a:pPr>
            <a:r>
              <a:rPr lang="sv-SE" sz="1800" dirty="0">
                <a:solidFill>
                  <a:schemeClr val="bg1"/>
                </a:solidFill>
                <a:latin typeface="Arial" panose="020B0604020202020204" pitchFamily="34" charset="0"/>
                <a:cs typeface="Arial" panose="020B0604020202020204" pitchFamily="34" charset="0"/>
              </a:rPr>
              <a:t>Importance of agriculture</a:t>
            </a:r>
          </a:p>
        </p:txBody>
      </p:sp>
      <p:grpSp>
        <p:nvGrpSpPr>
          <p:cNvPr id="11" name="Grupp 13">
            <a:extLst>
              <a:ext uri="{FF2B5EF4-FFF2-40B4-BE49-F238E27FC236}">
                <a16:creationId xmlns:a16="http://schemas.microsoft.com/office/drawing/2014/main" id="{3373B84D-1544-E992-0ABC-9BF606E260D1}"/>
              </a:ext>
            </a:extLst>
          </p:cNvPr>
          <p:cNvGrpSpPr>
            <a:grpSpLocks noChangeAspect="1"/>
          </p:cNvGrpSpPr>
          <p:nvPr/>
        </p:nvGrpSpPr>
        <p:grpSpPr>
          <a:xfrm>
            <a:off x="8328248" y="1901614"/>
            <a:ext cx="2302995" cy="1280890"/>
            <a:chOff x="5857875" y="1000125"/>
            <a:chExt cx="1714500" cy="928688"/>
          </a:xfrm>
        </p:grpSpPr>
        <p:sp>
          <p:nvSpPr>
            <p:cNvPr id="12" name="Kub 4">
              <a:extLst>
                <a:ext uri="{FF2B5EF4-FFF2-40B4-BE49-F238E27FC236}">
                  <a16:creationId xmlns:a16="http://schemas.microsoft.com/office/drawing/2014/main" id="{4C1CDDC2-63AE-7501-CC0B-5C9079CA65F5}"/>
                </a:ext>
              </a:extLst>
            </p:cNvPr>
            <p:cNvSpPr/>
            <p:nvPr/>
          </p:nvSpPr>
          <p:spPr>
            <a:xfrm>
              <a:off x="5857875" y="1571625"/>
              <a:ext cx="357188" cy="357188"/>
            </a:xfrm>
            <a:prstGeom prst="cub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3" name="Kub 5">
              <a:extLst>
                <a:ext uri="{FF2B5EF4-FFF2-40B4-BE49-F238E27FC236}">
                  <a16:creationId xmlns:a16="http://schemas.microsoft.com/office/drawing/2014/main" id="{2844213B-CD9E-A4F4-BAB9-A659EFD2062F}"/>
                </a:ext>
              </a:extLst>
            </p:cNvPr>
            <p:cNvSpPr/>
            <p:nvPr/>
          </p:nvSpPr>
          <p:spPr>
            <a:xfrm>
              <a:off x="6143625" y="1571625"/>
              <a:ext cx="357188" cy="357188"/>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4" name="Kub 6">
              <a:extLst>
                <a:ext uri="{FF2B5EF4-FFF2-40B4-BE49-F238E27FC236}">
                  <a16:creationId xmlns:a16="http://schemas.microsoft.com/office/drawing/2014/main" id="{4B88AF88-E3CB-F13B-8CD1-CF6A0D3F3D0E}"/>
                </a:ext>
              </a:extLst>
            </p:cNvPr>
            <p:cNvSpPr/>
            <p:nvPr/>
          </p:nvSpPr>
          <p:spPr>
            <a:xfrm>
              <a:off x="5857875" y="1285875"/>
              <a:ext cx="357188" cy="357188"/>
            </a:xfrm>
            <a:prstGeom prst="cub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5" name="Kub 7">
              <a:extLst>
                <a:ext uri="{FF2B5EF4-FFF2-40B4-BE49-F238E27FC236}">
                  <a16:creationId xmlns:a16="http://schemas.microsoft.com/office/drawing/2014/main" id="{318F494E-419F-30EB-76B7-618A6633F665}"/>
                </a:ext>
              </a:extLst>
            </p:cNvPr>
            <p:cNvSpPr/>
            <p:nvPr/>
          </p:nvSpPr>
          <p:spPr>
            <a:xfrm>
              <a:off x="6143625" y="1285875"/>
              <a:ext cx="357188" cy="357188"/>
            </a:xfrm>
            <a:prstGeom prst="cub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6" name="Kub 8">
              <a:extLst>
                <a:ext uri="{FF2B5EF4-FFF2-40B4-BE49-F238E27FC236}">
                  <a16:creationId xmlns:a16="http://schemas.microsoft.com/office/drawing/2014/main" id="{BE1043CF-6D73-7A0A-43F9-BDE22A8868D4}"/>
                </a:ext>
              </a:extLst>
            </p:cNvPr>
            <p:cNvSpPr/>
            <p:nvPr/>
          </p:nvSpPr>
          <p:spPr>
            <a:xfrm>
              <a:off x="6429375" y="1571625"/>
              <a:ext cx="357188" cy="357188"/>
            </a:xfrm>
            <a:prstGeom prst="cub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7" name="Kub 9">
              <a:extLst>
                <a:ext uri="{FF2B5EF4-FFF2-40B4-BE49-F238E27FC236}">
                  <a16:creationId xmlns:a16="http://schemas.microsoft.com/office/drawing/2014/main" id="{4CEABB15-8B28-3340-DFE3-29606A4482E0}"/>
                </a:ext>
              </a:extLst>
            </p:cNvPr>
            <p:cNvSpPr/>
            <p:nvPr/>
          </p:nvSpPr>
          <p:spPr>
            <a:xfrm>
              <a:off x="6429375" y="1285875"/>
              <a:ext cx="357188" cy="357188"/>
            </a:xfrm>
            <a:prstGeom prst="cub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8" name="Kub 10">
              <a:extLst>
                <a:ext uri="{FF2B5EF4-FFF2-40B4-BE49-F238E27FC236}">
                  <a16:creationId xmlns:a16="http://schemas.microsoft.com/office/drawing/2014/main" id="{4925506A-3617-4982-21A7-9A9CCDC1D331}"/>
                </a:ext>
              </a:extLst>
            </p:cNvPr>
            <p:cNvSpPr/>
            <p:nvPr/>
          </p:nvSpPr>
          <p:spPr>
            <a:xfrm>
              <a:off x="5857875" y="1000125"/>
              <a:ext cx="357188" cy="357188"/>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19" name="Kub 11">
              <a:extLst>
                <a:ext uri="{FF2B5EF4-FFF2-40B4-BE49-F238E27FC236}">
                  <a16:creationId xmlns:a16="http://schemas.microsoft.com/office/drawing/2014/main" id="{13F7D012-DDCD-78A7-66B4-6A9144145522}"/>
                </a:ext>
              </a:extLst>
            </p:cNvPr>
            <p:cNvSpPr/>
            <p:nvPr/>
          </p:nvSpPr>
          <p:spPr>
            <a:xfrm>
              <a:off x="6143625" y="1000125"/>
              <a:ext cx="357188" cy="357188"/>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sp>
          <p:nvSpPr>
            <p:cNvPr id="20" name="Kub 12">
              <a:extLst>
                <a:ext uri="{FF2B5EF4-FFF2-40B4-BE49-F238E27FC236}">
                  <a16:creationId xmlns:a16="http://schemas.microsoft.com/office/drawing/2014/main" id="{AAB47738-E20B-F785-25D0-00AF087FE456}"/>
                </a:ext>
              </a:extLst>
            </p:cNvPr>
            <p:cNvSpPr/>
            <p:nvPr/>
          </p:nvSpPr>
          <p:spPr>
            <a:xfrm>
              <a:off x="7215188" y="1571625"/>
              <a:ext cx="357187" cy="357188"/>
            </a:xfrm>
            <a:prstGeom prst="cub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v-SE" sz="898"/>
            </a:p>
          </p:txBody>
        </p:sp>
      </p:grpSp>
      <p:pic>
        <p:nvPicPr>
          <p:cNvPr id="6" name="Imagen 16">
            <a:extLst>
              <a:ext uri="{FF2B5EF4-FFF2-40B4-BE49-F238E27FC236}">
                <a16:creationId xmlns:a16="http://schemas.microsoft.com/office/drawing/2014/main" id="{38893562-F258-7943-2611-5141760DAA31}"/>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6449449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ángulo 13">
            <a:extLst>
              <a:ext uri="{FF2B5EF4-FFF2-40B4-BE49-F238E27FC236}">
                <a16:creationId xmlns:a16="http://schemas.microsoft.com/office/drawing/2014/main" id="{F428ADD3-32AF-EC75-B066-B3AFD6461497}"/>
              </a:ext>
            </a:extLst>
          </p:cNvPr>
          <p:cNvSpPr/>
          <p:nvPr/>
        </p:nvSpPr>
        <p:spPr>
          <a:xfrm>
            <a:off x="5159896" y="1206123"/>
            <a:ext cx="1080120" cy="566693"/>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sp>
        <p:nvSpPr>
          <p:cNvPr id="13" name="Rectangle 3"/>
          <p:cNvSpPr txBox="1">
            <a:spLocks noChangeArrowheads="1"/>
          </p:cNvSpPr>
          <p:nvPr/>
        </p:nvSpPr>
        <p:spPr>
          <a:xfrm>
            <a:off x="1991544" y="2532995"/>
            <a:ext cx="9154160" cy="4280092"/>
          </a:xfrm>
          <a:prstGeom prst="rect">
            <a:avLst/>
          </a:prstGeom>
        </p:spPr>
        <p:txBody>
          <a:bodyPr/>
          <a:lstStyle>
            <a:lvl1pPr marL="339734" indent="-342110" algn="l" rtl="0" eaLnBrk="1" fontAlgn="base" hangingPunct="1">
              <a:spcBef>
                <a:spcPct val="20000"/>
              </a:spcBef>
              <a:spcAft>
                <a:spcPct val="0"/>
              </a:spcAft>
              <a:buChar char="•"/>
              <a:defRPr sz="2400" baseline="0">
                <a:solidFill>
                  <a:srgbClr val="000000"/>
                </a:solidFill>
                <a:latin typeface="+mn-lt"/>
                <a:ea typeface="+mn-ea"/>
                <a:cs typeface="+mn-cs"/>
              </a:defRPr>
            </a:lvl1pPr>
            <a:lvl2pPr marL="739655" indent="-285091" algn="l" rtl="0" eaLnBrk="1" fontAlgn="base" hangingPunct="1">
              <a:spcBef>
                <a:spcPct val="20000"/>
              </a:spcBef>
              <a:spcAft>
                <a:spcPct val="0"/>
              </a:spcAft>
              <a:buChar char="–"/>
              <a:defRPr sz="2400" baseline="0">
                <a:solidFill>
                  <a:srgbClr val="000000"/>
                </a:solidFill>
                <a:latin typeface="+mn-lt"/>
              </a:defRPr>
            </a:lvl2pPr>
            <a:lvl3pPr marL="1139575" indent="-227281" algn="l" rtl="0" eaLnBrk="1" fontAlgn="base" hangingPunct="1">
              <a:spcBef>
                <a:spcPct val="20000"/>
              </a:spcBef>
              <a:spcAft>
                <a:spcPct val="0"/>
              </a:spcAft>
              <a:buChar char="•"/>
              <a:defRPr sz="2400" baseline="0">
                <a:solidFill>
                  <a:srgbClr val="000000"/>
                </a:solidFill>
                <a:latin typeface="+mn-lt"/>
              </a:defRPr>
            </a:lvl3pPr>
            <a:lvl4pPr marL="1595721" indent="-227281" algn="l" rtl="0" eaLnBrk="1" fontAlgn="base" hangingPunct="1">
              <a:spcBef>
                <a:spcPct val="20000"/>
              </a:spcBef>
              <a:spcAft>
                <a:spcPct val="0"/>
              </a:spcAft>
              <a:buChar char="–"/>
              <a:defRPr sz="2400" baseline="0">
                <a:solidFill>
                  <a:srgbClr val="000000"/>
                </a:solidFill>
                <a:latin typeface="+mn-lt"/>
              </a:defRPr>
            </a:lvl4pPr>
            <a:lvl5pPr marL="2052659" indent="-227281" algn="l" rtl="0" eaLnBrk="1" fontAlgn="base" hangingPunct="1">
              <a:spcBef>
                <a:spcPct val="20000"/>
              </a:spcBef>
              <a:spcAft>
                <a:spcPct val="0"/>
              </a:spcAft>
              <a:buChar char="»"/>
              <a:defRPr sz="1900" baseline="0">
                <a:solidFill>
                  <a:srgbClr val="000000"/>
                </a:solidFill>
                <a:latin typeface="+mn-lt"/>
              </a:defRPr>
            </a:lvl5pPr>
            <a:lvl6pPr marL="2512167" indent="-228378" algn="l" rtl="0" eaLnBrk="1" fontAlgn="base" hangingPunct="1">
              <a:spcBef>
                <a:spcPct val="20000"/>
              </a:spcBef>
              <a:spcAft>
                <a:spcPct val="0"/>
              </a:spcAft>
              <a:buChar char="»"/>
              <a:defRPr sz="1900">
                <a:solidFill>
                  <a:schemeClr val="tx1"/>
                </a:solidFill>
                <a:latin typeface="+mn-lt"/>
              </a:defRPr>
            </a:lvl6pPr>
            <a:lvl7pPr marL="2968922" indent="-228378" algn="l" rtl="0" eaLnBrk="1" fontAlgn="base" hangingPunct="1">
              <a:spcBef>
                <a:spcPct val="20000"/>
              </a:spcBef>
              <a:spcAft>
                <a:spcPct val="0"/>
              </a:spcAft>
              <a:buChar char="»"/>
              <a:defRPr sz="1900">
                <a:solidFill>
                  <a:schemeClr val="tx1"/>
                </a:solidFill>
                <a:latin typeface="+mn-lt"/>
              </a:defRPr>
            </a:lvl7pPr>
            <a:lvl8pPr marL="3425679" indent="-228378" algn="l" rtl="0" eaLnBrk="1" fontAlgn="base" hangingPunct="1">
              <a:spcBef>
                <a:spcPct val="20000"/>
              </a:spcBef>
              <a:spcAft>
                <a:spcPct val="0"/>
              </a:spcAft>
              <a:buChar char="»"/>
              <a:defRPr sz="1900">
                <a:solidFill>
                  <a:schemeClr val="tx1"/>
                </a:solidFill>
                <a:latin typeface="+mn-lt"/>
              </a:defRPr>
            </a:lvl8pPr>
            <a:lvl9pPr marL="3882437" indent="-228378" algn="l" rtl="0" eaLnBrk="1" fontAlgn="base" hangingPunct="1">
              <a:spcBef>
                <a:spcPct val="20000"/>
              </a:spcBef>
              <a:spcAft>
                <a:spcPct val="0"/>
              </a:spcAft>
              <a:buChar char="»"/>
              <a:defRPr sz="1900">
                <a:solidFill>
                  <a:schemeClr val="tx1"/>
                </a:solidFill>
                <a:latin typeface="+mn-lt"/>
              </a:defRPr>
            </a:lvl9pPr>
          </a:lstStyle>
          <a:p>
            <a:pPr defTabSz="914304"/>
            <a:r>
              <a:rPr lang="sv-SE" sz="2800" dirty="0">
                <a:latin typeface="Arial" panose="020B0604020202020204" pitchFamily="34" charset="0"/>
                <a:cs typeface="Arial" panose="020B0604020202020204" pitchFamily="34" charset="0"/>
              </a:rPr>
              <a:t>Additional elements from existing system (hazards, existing pesticide labelling provisions);</a:t>
            </a:r>
            <a:endParaRPr lang="en-GB" sz="2800" kern="0" dirty="0">
              <a:latin typeface="Arial" panose="020B0604020202020204" pitchFamily="34" charset="0"/>
              <a:cs typeface="Arial" panose="020B0604020202020204" pitchFamily="34" charset="0"/>
            </a:endParaRPr>
          </a:p>
          <a:p>
            <a:pPr defTabSz="914304"/>
            <a:r>
              <a:rPr lang="en-GB" sz="2800" kern="0" dirty="0">
                <a:latin typeface="Arial" panose="020B0604020202020204" pitchFamily="34" charset="0"/>
                <a:cs typeface="Arial" panose="020B0604020202020204" pitchFamily="34" charset="0"/>
              </a:rPr>
              <a:t>What revision of GHS to adopt;</a:t>
            </a:r>
          </a:p>
          <a:p>
            <a:pPr lvl="1" defTabSz="914304"/>
            <a:r>
              <a:rPr lang="en-GB" sz="2800" kern="0" dirty="0">
                <a:latin typeface="Arial" panose="020B0604020202020204" pitchFamily="34" charset="0"/>
                <a:cs typeface="Arial" panose="020B0604020202020204" pitchFamily="34" charset="0"/>
              </a:rPr>
              <a:t>Mechanism for updating legislation when GHS is revised;</a:t>
            </a:r>
          </a:p>
          <a:p>
            <a:pPr defTabSz="914304"/>
            <a:r>
              <a:rPr lang="en-GB" sz="2800" kern="0" dirty="0">
                <a:latin typeface="Arial" panose="020B0604020202020204" pitchFamily="34" charset="0"/>
                <a:cs typeface="Arial" panose="020B0604020202020204" pitchFamily="34" charset="0"/>
              </a:rPr>
              <a:t>If a list of classified active ingredients and products (legally binding or guiding) should be included.</a:t>
            </a:r>
            <a:endParaRPr lang="en-GB" kern="0" dirty="0">
              <a:latin typeface="Arial" panose="020B0604020202020204" pitchFamily="34" charset="0"/>
              <a:cs typeface="Arial" panose="020B0604020202020204" pitchFamily="34" charset="0"/>
            </a:endParaRPr>
          </a:p>
        </p:txBody>
      </p:sp>
      <p:sp>
        <p:nvSpPr>
          <p:cNvPr id="5" name="Rubrik 1">
            <a:extLst>
              <a:ext uri="{FF2B5EF4-FFF2-40B4-BE49-F238E27FC236}">
                <a16:creationId xmlns:a16="http://schemas.microsoft.com/office/drawing/2014/main" id="{C66AFAF1-BA9D-DB74-7A1D-F7AD5DEA06D8}"/>
              </a:ext>
            </a:extLst>
          </p:cNvPr>
          <p:cNvSpPr>
            <a:spLocks noGrp="1"/>
          </p:cNvSpPr>
          <p:nvPr>
            <p:ph type="title"/>
          </p:nvPr>
        </p:nvSpPr>
        <p:spPr>
          <a:xfrm>
            <a:off x="2639616" y="600483"/>
            <a:ext cx="8911687" cy="1280890"/>
          </a:xfrm>
        </p:spPr>
        <p:txBody>
          <a:bodyPr>
            <a:normAutofit/>
          </a:bodyPr>
          <a:lstStyle/>
          <a:p>
            <a:r>
              <a:rPr lang="sv-SE" dirty="0">
                <a:latin typeface="Arial" panose="020B0604020202020204" pitchFamily="34" charset="0"/>
                <a:cs typeface="Arial" panose="020B0604020202020204" pitchFamily="34" charset="0"/>
              </a:rPr>
              <a:t>Considerations when adopting and transposing </a:t>
            </a:r>
            <a:r>
              <a:rPr lang="sv-SE" b="1" dirty="0">
                <a:solidFill>
                  <a:schemeClr val="bg1"/>
                </a:solidFill>
                <a:latin typeface="Arial" panose="020B0604020202020204" pitchFamily="34" charset="0"/>
                <a:cs typeface="Arial" panose="020B0604020202020204" pitchFamily="34" charset="0"/>
              </a:rPr>
              <a:t>GHS</a:t>
            </a:r>
            <a:r>
              <a:rPr lang="sv-SE" dirty="0">
                <a:latin typeface="Arial" panose="020B0604020202020204" pitchFamily="34" charset="0"/>
                <a:cs typeface="Arial" panose="020B0604020202020204" pitchFamily="34" charset="0"/>
              </a:rPr>
              <a:t> into national legislation</a:t>
            </a:r>
          </a:p>
        </p:txBody>
      </p:sp>
      <p:pic>
        <p:nvPicPr>
          <p:cNvPr id="2" name="Image 4">
            <a:extLst>
              <a:ext uri="{FF2B5EF4-FFF2-40B4-BE49-F238E27FC236}">
                <a16:creationId xmlns:a16="http://schemas.microsoft.com/office/drawing/2014/main" id="{47598610-E784-5DB9-8BFB-2699A66F57B3}"/>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3" name="Imagen 16">
            <a:extLst>
              <a:ext uri="{FF2B5EF4-FFF2-40B4-BE49-F238E27FC236}">
                <a16:creationId xmlns:a16="http://schemas.microsoft.com/office/drawing/2014/main" id="{A86285D3-92A6-5854-41B8-43B4F1AC097E}"/>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1840164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A4AF7FE-A0CF-A223-34BF-2635EDC3B571}"/>
              </a:ext>
            </a:extLst>
          </p:cNvPr>
          <p:cNvSpPr>
            <a:spLocks noGrp="1"/>
          </p:cNvSpPr>
          <p:nvPr>
            <p:ph idx="1"/>
          </p:nvPr>
        </p:nvSpPr>
        <p:spPr>
          <a:xfrm>
            <a:off x="2604214" y="1484784"/>
            <a:ext cx="8915400" cy="4607768"/>
          </a:xfrm>
        </p:spPr>
        <p:txBody>
          <a:bodyPr/>
          <a:lstStyle/>
          <a:p>
            <a:r>
              <a:rPr lang="en-US" b="1" dirty="0">
                <a:latin typeface="Arial" panose="020B0604020202020204" pitchFamily="34" charset="0"/>
                <a:cs typeface="Arial" panose="020B0604020202020204" pitchFamily="34" charset="0"/>
              </a:rPr>
              <a:t>Political will is essential</a:t>
            </a:r>
          </a:p>
          <a:p>
            <a:r>
              <a:rPr lang="en-US" b="1" dirty="0">
                <a:latin typeface="Arial" panose="020B0604020202020204" pitchFamily="34" charset="0"/>
                <a:cs typeface="Arial" panose="020B0604020202020204" pitchFamily="34" charset="0"/>
              </a:rPr>
              <a:t>Stakeholder engagement and commitment is key</a:t>
            </a:r>
          </a:p>
          <a:p>
            <a:r>
              <a:rPr lang="en-US" dirty="0">
                <a:latin typeface="Arial" panose="020B0604020202020204" pitchFamily="34" charset="0"/>
                <a:cs typeface="Arial" panose="020B0604020202020204" pitchFamily="34" charset="0"/>
              </a:rPr>
              <a:t>Organizational considerations and process for implementation</a:t>
            </a:r>
          </a:p>
          <a:p>
            <a:pPr lvl="1">
              <a:buFont typeface="Wingdings" panose="05000000000000000000" pitchFamily="2" charset="2"/>
              <a:buChar char="q"/>
            </a:pPr>
            <a:r>
              <a:rPr lang="en-US" dirty="0">
                <a:latin typeface="Arial" panose="020B0604020202020204" pitchFamily="34" charset="0"/>
                <a:cs typeface="Arial" panose="020B0604020202020204" pitchFamily="34" charset="0"/>
              </a:rPr>
              <a:t>set up (or use existing) national GHS coordination committee</a:t>
            </a:r>
          </a:p>
          <a:p>
            <a:endParaRPr lang="fr-FR" dirty="0">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728DB3AF-2A21-66FC-DD56-8BD3BB5E7C24}"/>
              </a:ext>
            </a:extLst>
          </p:cNvPr>
          <p:cNvPicPr>
            <a:picLocks noChangeAspect="1"/>
          </p:cNvPicPr>
          <p:nvPr/>
        </p:nvPicPr>
        <p:blipFill>
          <a:blip r:embed="rId3"/>
          <a:stretch>
            <a:fillRect/>
          </a:stretch>
        </p:blipFill>
        <p:spPr>
          <a:xfrm>
            <a:off x="3915450" y="3043931"/>
            <a:ext cx="4628822" cy="3609379"/>
          </a:xfrm>
          <a:prstGeom prst="rect">
            <a:avLst/>
          </a:prstGeom>
        </p:spPr>
      </p:pic>
      <p:pic>
        <p:nvPicPr>
          <p:cNvPr id="4" name="Image 4">
            <a:extLst>
              <a:ext uri="{FF2B5EF4-FFF2-40B4-BE49-F238E27FC236}">
                <a16:creationId xmlns:a16="http://schemas.microsoft.com/office/drawing/2014/main" id="{713BEA8A-67DB-869A-9908-CA0D59823F3B}"/>
              </a:ext>
            </a:extLst>
          </p:cNvPr>
          <p:cNvPicPr>
            <a:picLocks noChangeAspect="1"/>
          </p:cNvPicPr>
          <p:nvPr/>
        </p:nvPicPr>
        <p:blipFill>
          <a:blip r:embed="rId4"/>
          <a:stretch>
            <a:fillRect/>
          </a:stretch>
        </p:blipFill>
        <p:spPr>
          <a:xfrm>
            <a:off x="9801506" y="6115022"/>
            <a:ext cx="2304488" cy="640135"/>
          </a:xfrm>
          <a:prstGeom prst="rect">
            <a:avLst/>
          </a:prstGeom>
        </p:spPr>
      </p:pic>
      <p:pic>
        <p:nvPicPr>
          <p:cNvPr id="7" name="Imagen 6">
            <a:extLst>
              <a:ext uri="{FF2B5EF4-FFF2-40B4-BE49-F238E27FC236}">
                <a16:creationId xmlns:a16="http://schemas.microsoft.com/office/drawing/2014/main" id="{74C6322F-90DB-9508-A3A6-2C0A7618F4A6}"/>
              </a:ext>
            </a:extLst>
          </p:cNvPr>
          <p:cNvPicPr>
            <a:picLocks noChangeAspect="1"/>
          </p:cNvPicPr>
          <p:nvPr/>
        </p:nvPicPr>
        <p:blipFill rotWithShape="1">
          <a:blip r:embed="rId5">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10" name="Rubrik 1">
            <a:extLst>
              <a:ext uri="{FF2B5EF4-FFF2-40B4-BE49-F238E27FC236}">
                <a16:creationId xmlns:a16="http://schemas.microsoft.com/office/drawing/2014/main" id="{041F90E5-36B7-947A-11FA-CC9DFD09947D}"/>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 implementation strategy</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55130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A4AF7FE-A0CF-A223-34BF-2635EDC3B571}"/>
              </a:ext>
            </a:extLst>
          </p:cNvPr>
          <p:cNvSpPr>
            <a:spLocks noGrp="1"/>
          </p:cNvSpPr>
          <p:nvPr>
            <p:ph idx="1"/>
          </p:nvPr>
        </p:nvSpPr>
        <p:spPr>
          <a:xfrm>
            <a:off x="2578797" y="1907218"/>
            <a:ext cx="8915400" cy="4607768"/>
          </a:xfrm>
        </p:spPr>
        <p:txBody>
          <a:bodyPr/>
          <a:lstStyle/>
          <a:p>
            <a:r>
              <a:rPr lang="en-US" dirty="0">
                <a:latin typeface="Arial" panose="020B0604020202020204" pitchFamily="34" charset="0"/>
                <a:cs typeface="Arial" panose="020B0604020202020204" pitchFamily="34" charset="0"/>
              </a:rPr>
              <a:t>Capacity assessment (situation and gap analysis)</a:t>
            </a:r>
          </a:p>
          <a:p>
            <a:r>
              <a:rPr lang="en-US" dirty="0">
                <a:latin typeface="Arial" panose="020B0604020202020204" pitchFamily="34" charset="0"/>
                <a:cs typeface="Arial" panose="020B0604020202020204" pitchFamily="34" charset="0"/>
              </a:rPr>
              <a:t>Communication activities</a:t>
            </a:r>
          </a:p>
          <a:p>
            <a:r>
              <a:rPr lang="en-US" dirty="0">
                <a:latin typeface="Arial" panose="020B0604020202020204" pitchFamily="34" charset="0"/>
                <a:cs typeface="Arial" panose="020B0604020202020204" pitchFamily="34" charset="0"/>
              </a:rPr>
              <a:t>Awareness raising and training to inform stakeholders about the importance of the GHS and to engage relevant groups for better understanding of GHS elements</a:t>
            </a:r>
          </a:p>
          <a:p>
            <a:endParaRPr lang="fr-FR" dirty="0"/>
          </a:p>
        </p:txBody>
      </p:sp>
      <p:pic>
        <p:nvPicPr>
          <p:cNvPr id="6" name="Image 5">
            <a:extLst>
              <a:ext uri="{FF2B5EF4-FFF2-40B4-BE49-F238E27FC236}">
                <a16:creationId xmlns:a16="http://schemas.microsoft.com/office/drawing/2014/main" id="{6C43270C-4D26-8C67-179A-BC567C5AB7B9}"/>
              </a:ext>
            </a:extLst>
          </p:cNvPr>
          <p:cNvPicPr>
            <a:picLocks noChangeAspect="1"/>
          </p:cNvPicPr>
          <p:nvPr/>
        </p:nvPicPr>
        <p:blipFill>
          <a:blip r:embed="rId2"/>
          <a:stretch>
            <a:fillRect/>
          </a:stretch>
        </p:blipFill>
        <p:spPr>
          <a:xfrm>
            <a:off x="2927648" y="4211102"/>
            <a:ext cx="6264696" cy="2530266"/>
          </a:xfrm>
          <a:prstGeom prst="rect">
            <a:avLst/>
          </a:prstGeom>
        </p:spPr>
      </p:pic>
      <p:pic>
        <p:nvPicPr>
          <p:cNvPr id="4" name="Image 4">
            <a:extLst>
              <a:ext uri="{FF2B5EF4-FFF2-40B4-BE49-F238E27FC236}">
                <a16:creationId xmlns:a16="http://schemas.microsoft.com/office/drawing/2014/main" id="{14774FCF-5957-98D6-458E-B122FBE2E0BA}"/>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6">
            <a:extLst>
              <a:ext uri="{FF2B5EF4-FFF2-40B4-BE49-F238E27FC236}">
                <a16:creationId xmlns:a16="http://schemas.microsoft.com/office/drawing/2014/main" id="{62DE929C-097D-384D-7A7A-754F2E977B44}"/>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2AFE3D6C-5FB6-1A5C-07F1-7214173FB6AC}"/>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GHS implementation strategy</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31641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ángulo 13">
            <a:extLst>
              <a:ext uri="{FF2B5EF4-FFF2-40B4-BE49-F238E27FC236}">
                <a16:creationId xmlns:a16="http://schemas.microsoft.com/office/drawing/2014/main" id="{7BCA20C5-78AA-ED4C-CC7C-45821EB0B2B9}"/>
              </a:ext>
            </a:extLst>
          </p:cNvPr>
          <p:cNvSpPr/>
          <p:nvPr/>
        </p:nvSpPr>
        <p:spPr>
          <a:xfrm>
            <a:off x="8328248" y="3152967"/>
            <a:ext cx="1080120" cy="550666"/>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4" name="Imagen 29">
            <a:extLst>
              <a:ext uri="{FF2B5EF4-FFF2-40B4-BE49-F238E27FC236}">
                <a16:creationId xmlns:a16="http://schemas.microsoft.com/office/drawing/2014/main" id="{D4E61917-F25A-05C8-1374-C2419BEA5BDD}"/>
              </a:ext>
            </a:extLst>
          </p:cNvPr>
          <p:cNvPicPr>
            <a:picLocks noChangeAspect="1"/>
          </p:cNvPicPr>
          <p:nvPr/>
        </p:nvPicPr>
        <p:blipFill rotWithShape="1">
          <a:blip r:embed="rId2">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pic>
        <p:nvPicPr>
          <p:cNvPr id="3" name="Image 4">
            <a:extLst>
              <a:ext uri="{FF2B5EF4-FFF2-40B4-BE49-F238E27FC236}">
                <a16:creationId xmlns:a16="http://schemas.microsoft.com/office/drawing/2014/main" id="{717ADF80-0FAB-ACB6-9296-5B067D978F04}"/>
              </a:ext>
            </a:extLst>
          </p:cNvPr>
          <p:cNvPicPr>
            <a:picLocks noChangeAspect="1"/>
          </p:cNvPicPr>
          <p:nvPr/>
        </p:nvPicPr>
        <p:blipFill>
          <a:blip r:embed="rId3"/>
          <a:stretch>
            <a:fillRect/>
          </a:stretch>
        </p:blipFill>
        <p:spPr>
          <a:xfrm>
            <a:off x="9801506" y="6115022"/>
            <a:ext cx="2304488" cy="640135"/>
          </a:xfrm>
          <a:prstGeom prst="rect">
            <a:avLst/>
          </a:prstGeom>
        </p:spPr>
      </p:pic>
      <p:sp>
        <p:nvSpPr>
          <p:cNvPr id="5" name="Titre 1">
            <a:extLst>
              <a:ext uri="{FF2B5EF4-FFF2-40B4-BE49-F238E27FC236}">
                <a16:creationId xmlns:a16="http://schemas.microsoft.com/office/drawing/2014/main" id="{E3E26A04-81EE-D62D-A373-9228462F6F39}"/>
              </a:ext>
            </a:extLst>
          </p:cNvPr>
          <p:cNvSpPr txBox="1">
            <a:spLocks/>
          </p:cNvSpPr>
          <p:nvPr/>
        </p:nvSpPr>
        <p:spPr>
          <a:xfrm>
            <a:off x="4346993" y="1669185"/>
            <a:ext cx="6899175" cy="2620928"/>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b="1" dirty="0">
                <a:latin typeface="Arial" panose="020B0604020202020204" pitchFamily="34" charset="0"/>
                <a:cs typeface="Arial" panose="020B0604020202020204" pitchFamily="34" charset="0"/>
              </a:rPr>
              <a:t>C.4 To know more &amp; technical implementation of </a:t>
            </a:r>
            <a:r>
              <a:rPr lang="en-US" sz="3600" b="1" dirty="0">
                <a:solidFill>
                  <a:schemeClr val="bg1"/>
                </a:solidFill>
                <a:latin typeface="Arial" panose="020B0604020202020204" pitchFamily="34" charset="0"/>
                <a:cs typeface="Arial" panose="020B0604020202020204" pitchFamily="34" charset="0"/>
              </a:rPr>
              <a:t>GHS</a:t>
            </a:r>
            <a:br>
              <a:rPr lang="en-US" sz="3600" b="1" dirty="0"/>
            </a:br>
            <a:endParaRPr lang="fr-FR" sz="3600" b="1" dirty="0"/>
          </a:p>
        </p:txBody>
      </p:sp>
    </p:spTree>
    <p:extLst>
      <p:ext uri="{BB962C8B-B14F-4D97-AF65-F5344CB8AC3E}">
        <p14:creationId xmlns:p14="http://schemas.microsoft.com/office/powerpoint/2010/main" val="1134792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0DAF2465-87E3-6853-DB9B-200BF72FB628}"/>
              </a:ext>
            </a:extLst>
          </p:cNvPr>
          <p:cNvPicPr>
            <a:picLocks noChangeAspect="1"/>
          </p:cNvPicPr>
          <p:nvPr/>
        </p:nvPicPr>
        <p:blipFill rotWithShape="1">
          <a:blip r:embed="rId3"/>
          <a:srcRect r="3148"/>
          <a:stretch/>
        </p:blipFill>
        <p:spPr>
          <a:xfrm>
            <a:off x="911425" y="1878726"/>
            <a:ext cx="3024336" cy="4291589"/>
          </a:xfrm>
          <a:prstGeom prst="rect">
            <a:avLst/>
          </a:prstGeom>
          <a:ln>
            <a:solidFill>
              <a:schemeClr val="accent1">
                <a:shade val="15000"/>
              </a:schemeClr>
            </a:solidFill>
          </a:ln>
        </p:spPr>
      </p:pic>
      <p:sp>
        <p:nvSpPr>
          <p:cNvPr id="3" name="textruta 2">
            <a:extLst>
              <a:ext uri="{FF2B5EF4-FFF2-40B4-BE49-F238E27FC236}">
                <a16:creationId xmlns:a16="http://schemas.microsoft.com/office/drawing/2014/main" id="{B3C114C0-A9C0-1A87-97EF-15F5C1A1E75B}"/>
              </a:ext>
            </a:extLst>
          </p:cNvPr>
          <p:cNvSpPr txBox="1"/>
          <p:nvPr/>
        </p:nvSpPr>
        <p:spPr>
          <a:xfrm>
            <a:off x="4367808" y="2276872"/>
            <a:ext cx="7528143" cy="3416320"/>
          </a:xfrm>
          <a:prstGeom prst="rect">
            <a:avLst/>
          </a:prstGeom>
          <a:noFill/>
        </p:spPr>
        <p:txBody>
          <a:bodyPr wrap="square">
            <a:spAutoFit/>
          </a:bodyPr>
          <a:lstStyle/>
          <a:p>
            <a:pPr lvl="0"/>
            <a:r>
              <a:rPr lang="en-US" sz="2400" dirty="0">
                <a:latin typeface="Arial" panose="020B0604020202020204" pitchFamily="34" charset="0"/>
                <a:cs typeface="Arial" panose="020B0604020202020204" pitchFamily="34" charset="0"/>
              </a:rPr>
              <a:t>The UNITAR guidance (2022) provides a detailed description of possible steps for developing a national GHS implementation strategy.</a:t>
            </a:r>
          </a:p>
          <a:p>
            <a:pPr lvl="0"/>
            <a:endParaRPr lang="en-US" sz="2400" dirty="0">
              <a:latin typeface="Arial" panose="020B0604020202020204" pitchFamily="34" charset="0"/>
              <a:cs typeface="Arial" panose="020B0604020202020204" pitchFamily="34" charset="0"/>
            </a:endParaRPr>
          </a:p>
          <a:p>
            <a:pPr lvl="0"/>
            <a:r>
              <a:rPr lang="en-US" sz="2400" dirty="0">
                <a:latin typeface="Arial" panose="020B0604020202020204" pitchFamily="34" charset="0"/>
                <a:cs typeface="Arial" panose="020B0604020202020204" pitchFamily="34" charset="0"/>
              </a:rPr>
              <a:t>It outlines a systematic, flexible and country-driven process.</a:t>
            </a:r>
          </a:p>
          <a:p>
            <a:pPr lvl="0"/>
            <a:endParaRPr lang="en-US" sz="2400" dirty="0">
              <a:latin typeface="Arial" panose="020B0604020202020204" pitchFamily="34" charset="0"/>
              <a:cs typeface="Arial" panose="020B0604020202020204" pitchFamily="34" charset="0"/>
            </a:endParaRPr>
          </a:p>
          <a:p>
            <a:pPr lvl="0"/>
            <a:r>
              <a:rPr lang="sv-SE" sz="2400" dirty="0">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https://cwm.unitar.org/publications/publications/ghs.aspx</a:t>
            </a:r>
            <a:endParaRPr lang="sv-SE" sz="2400" dirty="0">
              <a:latin typeface="Arial" panose="020B0604020202020204" pitchFamily="34" charset="0"/>
              <a:cs typeface="Arial" panose="020B0604020202020204" pitchFamily="34" charset="0"/>
            </a:endParaRPr>
          </a:p>
        </p:txBody>
      </p:sp>
      <p:pic>
        <p:nvPicPr>
          <p:cNvPr id="2" name="Image 4">
            <a:extLst>
              <a:ext uri="{FF2B5EF4-FFF2-40B4-BE49-F238E27FC236}">
                <a16:creationId xmlns:a16="http://schemas.microsoft.com/office/drawing/2014/main" id="{CAF70E0E-84DD-8D6A-C467-100969C2F361}"/>
              </a:ext>
            </a:extLst>
          </p:cNvPr>
          <p:cNvPicPr>
            <a:picLocks noChangeAspect="1"/>
          </p:cNvPicPr>
          <p:nvPr/>
        </p:nvPicPr>
        <p:blipFill>
          <a:blip r:embed="rId5"/>
          <a:stretch>
            <a:fillRect/>
          </a:stretch>
        </p:blipFill>
        <p:spPr>
          <a:xfrm>
            <a:off x="9801506" y="6115022"/>
            <a:ext cx="2304488" cy="640135"/>
          </a:xfrm>
          <a:prstGeom prst="rect">
            <a:avLst/>
          </a:prstGeom>
        </p:spPr>
      </p:pic>
      <p:pic>
        <p:nvPicPr>
          <p:cNvPr id="6" name="Imagen 6">
            <a:extLst>
              <a:ext uri="{FF2B5EF4-FFF2-40B4-BE49-F238E27FC236}">
                <a16:creationId xmlns:a16="http://schemas.microsoft.com/office/drawing/2014/main" id="{BD3A131C-3A3A-5270-3BB7-9B106FFFC4B5}"/>
              </a:ext>
            </a:extLst>
          </p:cNvPr>
          <p:cNvPicPr>
            <a:picLocks noChangeAspect="1"/>
          </p:cNvPicPr>
          <p:nvPr/>
        </p:nvPicPr>
        <p:blipFill rotWithShape="1">
          <a:blip r:embed="rId6">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7" name="Rubrik 1">
            <a:extLst>
              <a:ext uri="{FF2B5EF4-FFF2-40B4-BE49-F238E27FC236}">
                <a16:creationId xmlns:a16="http://schemas.microsoft.com/office/drawing/2014/main" id="{413DDE55-B4E3-C10D-2676-438E2B559A0E}"/>
              </a:ext>
            </a:extLst>
          </p:cNvPr>
          <p:cNvSpPr txBox="1">
            <a:spLocks/>
          </p:cNvSpPr>
          <p:nvPr/>
        </p:nvSpPr>
        <p:spPr>
          <a:xfrm>
            <a:off x="1081549" y="293322"/>
            <a:ext cx="10048568" cy="766588"/>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UNITAR Guidance on GHS implementation</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51978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66DD362C-97EA-4D45-8B84-155C9D2CB1BE}"/>
              </a:ext>
            </a:extLst>
          </p:cNvPr>
          <p:cNvSpPr txBox="1">
            <a:spLocks noChangeArrowheads="1"/>
          </p:cNvSpPr>
          <p:nvPr/>
        </p:nvSpPr>
        <p:spPr>
          <a:xfrm>
            <a:off x="1080010" y="3429000"/>
            <a:ext cx="10031979" cy="4442228"/>
          </a:xfrm>
          <a:prstGeom prst="rect">
            <a:avLst/>
          </a:prstGeom>
        </p:spPr>
        <p:txBody>
          <a:bodyPr/>
          <a:lstStyle>
            <a:lvl1pPr marL="681038" indent="-685800" algn="l" rtl="0" eaLnBrk="1" fontAlgn="base" hangingPunct="1">
              <a:spcBef>
                <a:spcPct val="20000"/>
              </a:spcBef>
              <a:spcAft>
                <a:spcPct val="0"/>
              </a:spcAft>
              <a:buChar char="•"/>
              <a:defRPr sz="4800" baseline="0">
                <a:solidFill>
                  <a:srgbClr val="000000"/>
                </a:solidFill>
                <a:latin typeface="+mn-lt"/>
                <a:ea typeface="+mn-ea"/>
                <a:cs typeface="+mn-cs"/>
              </a:defRPr>
            </a:lvl1pPr>
            <a:lvl2pPr marL="1482725" indent="-571500" algn="l" rtl="0" eaLnBrk="1" fontAlgn="base" hangingPunct="1">
              <a:spcBef>
                <a:spcPct val="20000"/>
              </a:spcBef>
              <a:spcAft>
                <a:spcPct val="0"/>
              </a:spcAft>
              <a:buChar char="–"/>
              <a:defRPr sz="4800" baseline="0">
                <a:solidFill>
                  <a:srgbClr val="000000"/>
                </a:solidFill>
                <a:latin typeface="+mn-lt"/>
              </a:defRPr>
            </a:lvl2pPr>
            <a:lvl3pPr marL="2284413" indent="-455613" algn="l" rtl="0" eaLnBrk="1" fontAlgn="base" hangingPunct="1">
              <a:spcBef>
                <a:spcPct val="20000"/>
              </a:spcBef>
              <a:spcAft>
                <a:spcPct val="0"/>
              </a:spcAft>
              <a:buChar char="•"/>
              <a:defRPr sz="4800" baseline="0">
                <a:solidFill>
                  <a:srgbClr val="000000"/>
                </a:solidFill>
                <a:latin typeface="+mn-lt"/>
              </a:defRPr>
            </a:lvl3pPr>
            <a:lvl4pPr marL="3198813" indent="-455613" algn="l" rtl="0" eaLnBrk="1" fontAlgn="base" hangingPunct="1">
              <a:spcBef>
                <a:spcPct val="20000"/>
              </a:spcBef>
              <a:spcAft>
                <a:spcPct val="0"/>
              </a:spcAft>
              <a:buChar char="–"/>
              <a:defRPr sz="4800" baseline="0">
                <a:solidFill>
                  <a:srgbClr val="000000"/>
                </a:solidFill>
                <a:latin typeface="+mn-lt"/>
              </a:defRPr>
            </a:lvl4pPr>
            <a:lvl5pPr marL="4114800" indent="-455613" algn="l" rtl="0" eaLnBrk="1" fontAlgn="base" hangingPunct="1">
              <a:spcBef>
                <a:spcPct val="20000"/>
              </a:spcBef>
              <a:spcAft>
                <a:spcPct val="0"/>
              </a:spcAft>
              <a:buChar char="»"/>
              <a:defRPr sz="3900" baseline="0">
                <a:solidFill>
                  <a:srgbClr val="000000"/>
                </a:solidFill>
                <a:latin typeface="+mn-lt"/>
              </a:defRPr>
            </a:lvl5pPr>
            <a:lvl6pPr marL="5035939" indent="-457812" algn="l" rtl="0" eaLnBrk="1" fontAlgn="base" hangingPunct="1">
              <a:spcBef>
                <a:spcPct val="20000"/>
              </a:spcBef>
              <a:spcAft>
                <a:spcPct val="0"/>
              </a:spcAft>
              <a:buChar char="»"/>
              <a:defRPr sz="3900">
                <a:solidFill>
                  <a:schemeClr val="tx1"/>
                </a:solidFill>
                <a:latin typeface="+mn-lt"/>
              </a:defRPr>
            </a:lvl6pPr>
            <a:lvl7pPr marL="5951559" indent="-457812" algn="l" rtl="0" eaLnBrk="1" fontAlgn="base" hangingPunct="1">
              <a:spcBef>
                <a:spcPct val="20000"/>
              </a:spcBef>
              <a:spcAft>
                <a:spcPct val="0"/>
              </a:spcAft>
              <a:buChar char="»"/>
              <a:defRPr sz="3900">
                <a:solidFill>
                  <a:schemeClr val="tx1"/>
                </a:solidFill>
                <a:latin typeface="+mn-lt"/>
              </a:defRPr>
            </a:lvl7pPr>
            <a:lvl8pPr marL="6867184" indent="-457812" algn="l" rtl="0" eaLnBrk="1" fontAlgn="base" hangingPunct="1">
              <a:spcBef>
                <a:spcPct val="20000"/>
              </a:spcBef>
              <a:spcAft>
                <a:spcPct val="0"/>
              </a:spcAft>
              <a:buChar char="»"/>
              <a:defRPr sz="3900">
                <a:solidFill>
                  <a:schemeClr val="tx1"/>
                </a:solidFill>
                <a:latin typeface="+mn-lt"/>
              </a:defRPr>
            </a:lvl8pPr>
            <a:lvl9pPr marL="7782808" indent="-457812" algn="l" rtl="0" eaLnBrk="1" fontAlgn="base" hangingPunct="1">
              <a:spcBef>
                <a:spcPct val="20000"/>
              </a:spcBef>
              <a:spcAft>
                <a:spcPct val="0"/>
              </a:spcAft>
              <a:buChar char="»"/>
              <a:defRPr sz="3900">
                <a:solidFill>
                  <a:schemeClr val="tx1"/>
                </a:solidFill>
                <a:latin typeface="+mn-lt"/>
              </a:defRPr>
            </a:lvl9pPr>
          </a:lstStyle>
          <a:p>
            <a:endParaRPr lang="en-US" sz="2000" kern="0" dirty="0">
              <a:solidFill>
                <a:srgbClr val="C00000"/>
              </a:solidFill>
            </a:endParaRPr>
          </a:p>
        </p:txBody>
      </p:sp>
      <p:sp>
        <p:nvSpPr>
          <p:cNvPr id="3" name="Titre 1">
            <a:extLst>
              <a:ext uri="{FF2B5EF4-FFF2-40B4-BE49-F238E27FC236}">
                <a16:creationId xmlns:a16="http://schemas.microsoft.com/office/drawing/2014/main" id="{E837B822-C0D9-A85B-6FE5-49730A614E13}"/>
              </a:ext>
            </a:extLst>
          </p:cNvPr>
          <p:cNvSpPr txBox="1">
            <a:spLocks/>
          </p:cNvSpPr>
          <p:nvPr/>
        </p:nvSpPr>
        <p:spPr>
          <a:xfrm>
            <a:off x="1919534" y="836712"/>
            <a:ext cx="9649074" cy="3672408"/>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1000"/>
              </a:spcBef>
              <a:buClr>
                <a:schemeClr val="accent1"/>
              </a:buCl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GHS applies to:</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all sectors, with a focus on: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industrial workplace</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agriculture</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transport</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 and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consumer products.</a:t>
            </a:r>
            <a:endParaRPr lang="en-US" sz="2000" dirty="0">
              <a:solidFill>
                <a:schemeClr val="tx1">
                  <a:lumMod val="75000"/>
                  <a:lumOff val="25000"/>
                </a:schemeClr>
              </a:solidFill>
              <a:latin typeface="Arial" panose="020B0604020202020204" pitchFamily="34" charset="0"/>
              <a:ea typeface="+mn-ea"/>
              <a:cs typeface="Arial" panose="020B0604020202020204" pitchFamily="34" charset="0"/>
            </a:endParaRP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all types of use situations. </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all hazardous chemical substances and mixtures of chemicals, except for pharmaceuticals, r</a:t>
            </a:r>
            <a:r>
              <a:rPr lang="en-US" sz="2000" kern="0" dirty="0">
                <a:latin typeface="Arial" panose="020B0604020202020204" pitchFamily="34" charset="0"/>
                <a:cs typeface="Arial" panose="020B0604020202020204" pitchFamily="34" charset="0"/>
              </a:rPr>
              <a:t>adioactive chemicals, </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food additives, cosmetics, and pesticide residues in food.</a:t>
            </a:r>
          </a:p>
          <a:p>
            <a:pPr marL="457200" indent="-457200">
              <a:spcBef>
                <a:spcPts val="1000"/>
              </a:spcBef>
              <a:buClr>
                <a:schemeClr val="accent1"/>
              </a:buClr>
              <a:buFont typeface="Wingdings" panose="05000000000000000000" pitchFamily="2" charset="2"/>
              <a:buChar char="Ø"/>
            </a:pPr>
            <a:r>
              <a:rPr lang="en-US" sz="3200" b="1" dirty="0">
                <a:solidFill>
                  <a:srgbClr val="FFC000"/>
                </a:solidFill>
                <a:latin typeface="Arial" panose="020B0604020202020204" pitchFamily="34" charset="0"/>
                <a:ea typeface="+mn-ea"/>
                <a:cs typeface="Arial" panose="020B0604020202020204" pitchFamily="34" charset="0"/>
              </a:rPr>
              <a:t> </a:t>
            </a:r>
            <a:r>
              <a:rPr lang="en-US" sz="2000" i="1" dirty="0">
                <a:solidFill>
                  <a:schemeClr val="tx1">
                    <a:lumMod val="75000"/>
                    <a:lumOff val="25000"/>
                  </a:schemeClr>
                </a:solidFill>
                <a:latin typeface="Arial" panose="020B0604020202020204" pitchFamily="34" charset="0"/>
                <a:ea typeface="+mn-ea"/>
                <a:cs typeface="Arial" panose="020B0604020202020204" pitchFamily="34" charset="0"/>
              </a:rPr>
              <a:t>GHS provides a flexible (but consistent) approach to fit the needs</a:t>
            </a:r>
            <a:br>
              <a:rPr lang="en-US" sz="2000" i="1" dirty="0">
                <a:solidFill>
                  <a:schemeClr val="tx1">
                    <a:lumMod val="75000"/>
                    <a:lumOff val="25000"/>
                  </a:schemeClr>
                </a:solidFill>
                <a:latin typeface="Arial" panose="020B0604020202020204" pitchFamily="34" charset="0"/>
                <a:ea typeface="+mn-ea"/>
                <a:cs typeface="Arial" panose="020B0604020202020204" pitchFamily="34" charset="0"/>
              </a:rPr>
            </a:br>
            <a:r>
              <a:rPr lang="en-US" sz="2000" i="1" dirty="0">
                <a:solidFill>
                  <a:schemeClr val="tx1">
                    <a:lumMod val="75000"/>
                    <a:lumOff val="25000"/>
                  </a:schemeClr>
                </a:solidFill>
                <a:latin typeface="Arial" panose="020B0604020202020204" pitchFamily="34" charset="0"/>
                <a:ea typeface="+mn-ea"/>
                <a:cs typeface="Arial" panose="020B0604020202020204" pitchFamily="34" charset="0"/>
              </a:rPr>
              <a:t>  of each sector</a:t>
            </a:r>
          </a:p>
        </p:txBody>
      </p:sp>
      <p:sp>
        <p:nvSpPr>
          <p:cNvPr id="10" name="Titre 1">
            <a:extLst>
              <a:ext uri="{FF2B5EF4-FFF2-40B4-BE49-F238E27FC236}">
                <a16:creationId xmlns:a16="http://schemas.microsoft.com/office/drawing/2014/main" id="{C021C4AA-990F-8799-5A6A-06D86A671ADC}"/>
              </a:ext>
            </a:extLst>
          </p:cNvPr>
          <p:cNvSpPr txBox="1">
            <a:spLocks/>
          </p:cNvSpPr>
          <p:nvPr/>
        </p:nvSpPr>
        <p:spPr>
          <a:xfrm>
            <a:off x="1919534" y="4605998"/>
            <a:ext cx="9505057" cy="1584176"/>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GHS is an international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voluntary</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 system for chemical hazard classification and communication.</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The GHS provides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guidance </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and </a:t>
            </a: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explanation </a:t>
            </a: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regarding the harmonized approach.</a:t>
            </a:r>
          </a:p>
        </p:txBody>
      </p:sp>
      <p:pic>
        <p:nvPicPr>
          <p:cNvPr id="2" name="Image 4">
            <a:extLst>
              <a:ext uri="{FF2B5EF4-FFF2-40B4-BE49-F238E27FC236}">
                <a16:creationId xmlns:a16="http://schemas.microsoft.com/office/drawing/2014/main" id="{E606B867-7AF6-794E-D1E8-4AAA3328A940}"/>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5419C3D5-C292-4D19-3AF8-89A9D16A70B1}"/>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2769753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1D60164-5433-7F4B-0605-23B6EA3B6FF2}"/>
              </a:ext>
            </a:extLst>
          </p:cNvPr>
          <p:cNvSpPr>
            <a:spLocks noGrp="1"/>
          </p:cNvSpPr>
          <p:nvPr>
            <p:ph idx="1"/>
          </p:nvPr>
        </p:nvSpPr>
        <p:spPr>
          <a:xfrm>
            <a:off x="2589212" y="2133600"/>
            <a:ext cx="8915400" cy="4100290"/>
          </a:xfrm>
        </p:spPr>
        <p:txBody>
          <a:bodyPr>
            <a:normAutofit lnSpcReduction="10000"/>
          </a:bodyPr>
          <a:lstStyle/>
          <a:p>
            <a:pPr marL="0" indent="0">
              <a:buNone/>
            </a:pPr>
            <a:r>
              <a:rPr lang="en-US" sz="2400" b="1" dirty="0">
                <a:latin typeface="Arial" panose="020B0604020202020204" pitchFamily="34" charset="0"/>
                <a:cs typeface="Arial" panose="020B0604020202020204" pitchFamily="34" charset="0"/>
              </a:rPr>
              <a:t>UNITAR</a:t>
            </a:r>
            <a:endParaRPr lang="en-US" sz="2000" b="1"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Training arm of the UN; focusing on capacity building, training, support for activities and research.</a:t>
            </a:r>
          </a:p>
          <a:p>
            <a:r>
              <a:rPr lang="en-US" sz="2000" dirty="0">
                <a:latin typeface="Arial" panose="020B0604020202020204" pitchFamily="34" charset="0"/>
                <a:cs typeface="Arial" panose="020B0604020202020204" pitchFamily="34" charset="0"/>
              </a:rPr>
              <a:t>Works closely with UNECE and hosts the secretariat to the sub-committee of experts on the GHS.</a:t>
            </a:r>
          </a:p>
          <a:p>
            <a:r>
              <a:rPr lang="en-US" sz="2000" dirty="0">
                <a:latin typeface="Arial" panose="020B0604020202020204" pitchFamily="34" charset="0"/>
                <a:cs typeface="Arial" panose="020B0604020202020204" pitchFamily="34" charset="0"/>
              </a:rPr>
              <a:t>Co-leads the Global Partnership to Implement the GHS, with the ILO and OECD, and a range of coalition partners.</a:t>
            </a:r>
          </a:p>
          <a:p>
            <a:r>
              <a:rPr lang="en-US" sz="2000" dirty="0">
                <a:latin typeface="Arial" panose="020B0604020202020204" pitchFamily="34" charset="0"/>
                <a:cs typeface="Arial" panose="020B0604020202020204" pitchFamily="34" charset="0"/>
              </a:rPr>
              <a:t>Works closely with the FAO, under the IOMC.</a:t>
            </a:r>
          </a:p>
          <a:p>
            <a:r>
              <a:rPr lang="en-US" sz="2000" dirty="0">
                <a:latin typeface="Arial" panose="020B0604020202020204" pitchFamily="34" charset="0"/>
                <a:cs typeface="Arial" panose="020B0604020202020204" pitchFamily="34" charset="0"/>
              </a:rPr>
              <a:t>UNITAR activities:  National activities for training, developing implementation strategies and guidance, supporting the drafting and review of legislation, and an e-Learning course.</a:t>
            </a:r>
          </a:p>
          <a:p>
            <a:endParaRPr lang="fr-FR" sz="2000"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C611F0AD-00F6-CFEB-FA99-661E008126B0}"/>
              </a:ext>
            </a:extLst>
          </p:cNvPr>
          <p:cNvPicPr>
            <a:picLocks noChangeAspect="1"/>
          </p:cNvPicPr>
          <p:nvPr/>
        </p:nvPicPr>
        <p:blipFill>
          <a:blip r:embed="rId2"/>
          <a:stretch>
            <a:fillRect/>
          </a:stretch>
        </p:blipFill>
        <p:spPr>
          <a:xfrm>
            <a:off x="9801506" y="6115022"/>
            <a:ext cx="2304488" cy="640135"/>
          </a:xfrm>
          <a:prstGeom prst="rect">
            <a:avLst/>
          </a:prstGeom>
        </p:spPr>
      </p:pic>
      <p:sp>
        <p:nvSpPr>
          <p:cNvPr id="5" name="Rubrik 1">
            <a:extLst>
              <a:ext uri="{FF2B5EF4-FFF2-40B4-BE49-F238E27FC236}">
                <a16:creationId xmlns:a16="http://schemas.microsoft.com/office/drawing/2014/main" id="{F81E70C6-4EAF-A13A-DD56-45996720730A}"/>
              </a:ext>
            </a:extLst>
          </p:cNvPr>
          <p:cNvSpPr txBox="1">
            <a:spLocks/>
          </p:cNvSpPr>
          <p:nvPr/>
        </p:nvSpPr>
        <p:spPr>
          <a:xfrm>
            <a:off x="1081549" y="293322"/>
            <a:ext cx="10048568" cy="1047446"/>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Seek support from UNITAR and other organizations</a:t>
            </a:r>
            <a:endParaRPr lang="en-GB" sz="3200" b="1" dirty="0">
              <a:solidFill>
                <a:schemeClr val="bg1"/>
              </a:solidFill>
              <a:latin typeface="Arial" panose="020B0604020202020204" pitchFamily="34" charset="0"/>
              <a:cs typeface="Arial" panose="020B0604020202020204" pitchFamily="34" charset="0"/>
            </a:endParaRPr>
          </a:p>
        </p:txBody>
      </p:sp>
      <p:pic>
        <p:nvPicPr>
          <p:cNvPr id="6" name="Imagen 6">
            <a:extLst>
              <a:ext uri="{FF2B5EF4-FFF2-40B4-BE49-F238E27FC236}">
                <a16:creationId xmlns:a16="http://schemas.microsoft.com/office/drawing/2014/main" id="{7833CBE3-212E-CB89-3BD1-6D88F6069F3A}"/>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238875989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374013" y="2272982"/>
            <a:ext cx="9250280" cy="1468800"/>
          </a:xfrm>
        </p:spPr>
        <p:txBody>
          <a:bodyPr/>
          <a:lstStyle/>
          <a:p>
            <a:r>
              <a:rPr lang="fr-FR" b="1" dirty="0">
                <a:latin typeface="Arial" panose="020B0604020202020204" pitchFamily="34" charset="0"/>
                <a:cs typeface="Arial" panose="020B0604020202020204" pitchFamily="34" charset="0"/>
              </a:rPr>
              <a:t>D. </a:t>
            </a:r>
            <a:r>
              <a:rPr lang="en-US" b="1" dirty="0">
                <a:latin typeface="Arial" panose="020B0604020202020204" pitchFamily="34" charset="0"/>
                <a:cs typeface="Arial" panose="020B0604020202020204" pitchFamily="34" charset="0"/>
              </a:rPr>
              <a:t>Conclusions</a:t>
            </a:r>
            <a:endParaRPr lang="fr-FR" b="1"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DAC5E72B-5D5B-04EC-32AE-ADC8AB4FCC32}"/>
              </a:ext>
            </a:extLst>
          </p:cNvPr>
          <p:cNvPicPr>
            <a:picLocks noChangeAspect="1"/>
          </p:cNvPicPr>
          <p:nvPr/>
        </p:nvPicPr>
        <p:blipFill>
          <a:blip r:embed="rId2"/>
          <a:stretch>
            <a:fillRect/>
          </a:stretch>
        </p:blipFill>
        <p:spPr>
          <a:xfrm>
            <a:off x="9801506" y="6115022"/>
            <a:ext cx="2304488" cy="640135"/>
          </a:xfrm>
          <a:prstGeom prst="rect">
            <a:avLst/>
          </a:prstGeom>
        </p:spPr>
      </p:pic>
      <p:grpSp>
        <p:nvGrpSpPr>
          <p:cNvPr id="14" name="Groupe 3">
            <a:extLst>
              <a:ext uri="{FF2B5EF4-FFF2-40B4-BE49-F238E27FC236}">
                <a16:creationId xmlns:a16="http://schemas.microsoft.com/office/drawing/2014/main" id="{9358AE75-63FE-5C10-2CF3-80E9B9D88D8D}"/>
              </a:ext>
            </a:extLst>
          </p:cNvPr>
          <p:cNvGrpSpPr>
            <a:grpSpLocks noChangeAspect="1"/>
          </p:cNvGrpSpPr>
          <p:nvPr/>
        </p:nvGrpSpPr>
        <p:grpSpPr>
          <a:xfrm>
            <a:off x="246597" y="1628800"/>
            <a:ext cx="2078047" cy="2089573"/>
            <a:chOff x="380549" y="1412776"/>
            <a:chExt cx="4354068" cy="4378219"/>
          </a:xfrm>
        </p:grpSpPr>
        <p:pic>
          <p:nvPicPr>
            <p:cNvPr id="15" name="Picture 48" descr="explos">
              <a:extLst>
                <a:ext uri="{FF2B5EF4-FFF2-40B4-BE49-F238E27FC236}">
                  <a16:creationId xmlns:a16="http://schemas.microsoft.com/office/drawing/2014/main" id="{ADF358BD-1FC8-88F2-0362-CBBABE86E3A5}"/>
                </a:ext>
              </a:extLst>
            </p:cNvPr>
            <p:cNvPicPr>
              <a:picLocks noChangeAspect="1" noChangeArrowheads="1"/>
            </p:cNvPicPr>
            <p:nvPr/>
          </p:nvPicPr>
          <p:blipFill>
            <a:blip r:embed="rId3" cstate="print"/>
            <a:srcRect/>
            <a:stretch>
              <a:fillRect/>
            </a:stretch>
          </p:blipFill>
          <p:spPr bwMode="auto">
            <a:xfrm>
              <a:off x="1847528" y="1412776"/>
              <a:ext cx="1440000" cy="1440000"/>
            </a:xfrm>
            <a:prstGeom prst="rect">
              <a:avLst/>
            </a:prstGeom>
            <a:noFill/>
          </p:spPr>
        </p:pic>
        <p:pic>
          <p:nvPicPr>
            <p:cNvPr id="16" name="Picture 49" descr="flamme">
              <a:extLst>
                <a:ext uri="{FF2B5EF4-FFF2-40B4-BE49-F238E27FC236}">
                  <a16:creationId xmlns:a16="http://schemas.microsoft.com/office/drawing/2014/main" id="{AF820FC5-CDF5-0072-3EF3-6058597CBDF6}"/>
                </a:ext>
              </a:extLst>
            </p:cNvPr>
            <p:cNvPicPr>
              <a:picLocks noChangeAspect="1" noChangeArrowheads="1"/>
            </p:cNvPicPr>
            <p:nvPr/>
          </p:nvPicPr>
          <p:blipFill>
            <a:blip r:embed="rId4" cstate="print"/>
            <a:srcRect/>
            <a:stretch>
              <a:fillRect/>
            </a:stretch>
          </p:blipFill>
          <p:spPr bwMode="auto">
            <a:xfrm>
              <a:off x="1107746" y="2134493"/>
              <a:ext cx="1440000" cy="1440000"/>
            </a:xfrm>
            <a:prstGeom prst="rect">
              <a:avLst/>
            </a:prstGeom>
            <a:noFill/>
          </p:spPr>
        </p:pic>
        <p:pic>
          <p:nvPicPr>
            <p:cNvPr id="17" name="Picture 50" descr="rondflam">
              <a:extLst>
                <a:ext uri="{FF2B5EF4-FFF2-40B4-BE49-F238E27FC236}">
                  <a16:creationId xmlns:a16="http://schemas.microsoft.com/office/drawing/2014/main" id="{4C867481-32A3-1992-5931-0EEFA7D99C20}"/>
                </a:ext>
              </a:extLst>
            </p:cNvPr>
            <p:cNvPicPr>
              <a:picLocks noChangeAspect="1" noChangeArrowheads="1"/>
            </p:cNvPicPr>
            <p:nvPr/>
          </p:nvPicPr>
          <p:blipFill>
            <a:blip r:embed="rId5" cstate="print"/>
            <a:srcRect/>
            <a:stretch>
              <a:fillRect/>
            </a:stretch>
          </p:blipFill>
          <p:spPr bwMode="auto">
            <a:xfrm>
              <a:off x="2562140" y="2157883"/>
              <a:ext cx="1440000" cy="1440000"/>
            </a:xfrm>
            <a:prstGeom prst="rect">
              <a:avLst/>
            </a:prstGeom>
            <a:noFill/>
          </p:spPr>
        </p:pic>
        <p:pic>
          <p:nvPicPr>
            <p:cNvPr id="18" name="Picture 51" descr="bottle">
              <a:extLst>
                <a:ext uri="{FF2B5EF4-FFF2-40B4-BE49-F238E27FC236}">
                  <a16:creationId xmlns:a16="http://schemas.microsoft.com/office/drawing/2014/main" id="{9ED5E158-325B-6581-2263-2287B06D4E9D}"/>
                </a:ext>
              </a:extLst>
            </p:cNvPr>
            <p:cNvPicPr>
              <a:picLocks noChangeAspect="1" noChangeArrowheads="1"/>
            </p:cNvPicPr>
            <p:nvPr/>
          </p:nvPicPr>
          <p:blipFill>
            <a:blip r:embed="rId6" cstate="print"/>
            <a:srcRect/>
            <a:stretch>
              <a:fillRect/>
            </a:stretch>
          </p:blipFill>
          <p:spPr bwMode="auto">
            <a:xfrm>
              <a:off x="3294617" y="2887605"/>
              <a:ext cx="1440000" cy="1440000"/>
            </a:xfrm>
            <a:prstGeom prst="rect">
              <a:avLst/>
            </a:prstGeom>
            <a:noFill/>
          </p:spPr>
        </p:pic>
        <p:pic>
          <p:nvPicPr>
            <p:cNvPr id="19" name="Picture 53" descr="acid">
              <a:extLst>
                <a:ext uri="{FF2B5EF4-FFF2-40B4-BE49-F238E27FC236}">
                  <a16:creationId xmlns:a16="http://schemas.microsoft.com/office/drawing/2014/main" id="{31B683DA-AF5D-1AEE-0031-DE13BE3C7799}"/>
                </a:ext>
              </a:extLst>
            </p:cNvPr>
            <p:cNvPicPr>
              <a:picLocks noChangeAspect="1" noChangeArrowheads="1"/>
            </p:cNvPicPr>
            <p:nvPr/>
          </p:nvPicPr>
          <p:blipFill>
            <a:blip r:embed="rId7" cstate="print"/>
            <a:srcRect/>
            <a:stretch>
              <a:fillRect/>
            </a:stretch>
          </p:blipFill>
          <p:spPr bwMode="auto">
            <a:xfrm>
              <a:off x="380549" y="2871049"/>
              <a:ext cx="1440000" cy="1440000"/>
            </a:xfrm>
            <a:prstGeom prst="rect">
              <a:avLst/>
            </a:prstGeom>
            <a:noFill/>
          </p:spPr>
        </p:pic>
        <p:pic>
          <p:nvPicPr>
            <p:cNvPr id="20" name="Picture 52" descr="skull">
              <a:extLst>
                <a:ext uri="{FF2B5EF4-FFF2-40B4-BE49-F238E27FC236}">
                  <a16:creationId xmlns:a16="http://schemas.microsoft.com/office/drawing/2014/main" id="{E06B005B-4A41-4206-F47A-EB08C77EEE30}"/>
                </a:ext>
              </a:extLst>
            </p:cNvPr>
            <p:cNvPicPr>
              <a:picLocks noChangeAspect="1" noChangeArrowheads="1"/>
            </p:cNvPicPr>
            <p:nvPr/>
          </p:nvPicPr>
          <p:blipFill>
            <a:blip r:embed="rId8" cstate="print"/>
            <a:srcRect/>
            <a:stretch>
              <a:fillRect/>
            </a:stretch>
          </p:blipFill>
          <p:spPr bwMode="auto">
            <a:xfrm>
              <a:off x="1827746" y="2877883"/>
              <a:ext cx="1440000" cy="1440000"/>
            </a:xfrm>
            <a:prstGeom prst="rect">
              <a:avLst/>
            </a:prstGeom>
            <a:noFill/>
          </p:spPr>
        </p:pic>
        <p:pic>
          <p:nvPicPr>
            <p:cNvPr id="21" name="Picture 54" descr="silhouet">
              <a:extLst>
                <a:ext uri="{FF2B5EF4-FFF2-40B4-BE49-F238E27FC236}">
                  <a16:creationId xmlns:a16="http://schemas.microsoft.com/office/drawing/2014/main" id="{0F81AB73-B17D-A037-C988-6F883FC272A8}"/>
                </a:ext>
              </a:extLst>
            </p:cNvPr>
            <p:cNvPicPr>
              <a:picLocks noChangeAspect="1" noChangeArrowheads="1"/>
            </p:cNvPicPr>
            <p:nvPr/>
          </p:nvPicPr>
          <p:blipFill>
            <a:blip r:embed="rId9" cstate="print"/>
            <a:srcRect/>
            <a:stretch>
              <a:fillRect/>
            </a:stretch>
          </p:blipFill>
          <p:spPr bwMode="auto">
            <a:xfrm>
              <a:off x="1117143" y="3614439"/>
              <a:ext cx="1440000" cy="1440000"/>
            </a:xfrm>
            <a:prstGeom prst="rect">
              <a:avLst/>
            </a:prstGeom>
            <a:noFill/>
          </p:spPr>
        </p:pic>
        <p:pic>
          <p:nvPicPr>
            <p:cNvPr id="22" name="Picture 55" descr="exclam">
              <a:extLst>
                <a:ext uri="{FF2B5EF4-FFF2-40B4-BE49-F238E27FC236}">
                  <a16:creationId xmlns:a16="http://schemas.microsoft.com/office/drawing/2014/main" id="{CFF3C6B0-CB47-ADF6-EED3-50523D7D7A5B}"/>
                </a:ext>
              </a:extLst>
            </p:cNvPr>
            <p:cNvPicPr>
              <a:picLocks noChangeAspect="1" noChangeArrowheads="1"/>
            </p:cNvPicPr>
            <p:nvPr/>
          </p:nvPicPr>
          <p:blipFill>
            <a:blip r:embed="rId10" cstate="print"/>
            <a:srcRect/>
            <a:stretch>
              <a:fillRect/>
            </a:stretch>
          </p:blipFill>
          <p:spPr bwMode="auto">
            <a:xfrm>
              <a:off x="2552190" y="3607605"/>
              <a:ext cx="1440000" cy="1440000"/>
            </a:xfrm>
            <a:prstGeom prst="rect">
              <a:avLst/>
            </a:prstGeom>
            <a:noFill/>
          </p:spPr>
        </p:pic>
        <p:pic>
          <p:nvPicPr>
            <p:cNvPr id="23" name="Picture 56" descr="pollut">
              <a:extLst>
                <a:ext uri="{FF2B5EF4-FFF2-40B4-BE49-F238E27FC236}">
                  <a16:creationId xmlns:a16="http://schemas.microsoft.com/office/drawing/2014/main" id="{8C3364B6-AEE2-A9BE-7D12-7D2FDC7E3995}"/>
                </a:ext>
              </a:extLst>
            </p:cNvPr>
            <p:cNvPicPr>
              <a:picLocks noChangeAspect="1" noChangeArrowheads="1"/>
            </p:cNvPicPr>
            <p:nvPr/>
          </p:nvPicPr>
          <p:blipFill>
            <a:blip r:embed="rId11" cstate="print"/>
            <a:srcRect/>
            <a:stretch>
              <a:fillRect/>
            </a:stretch>
          </p:blipFill>
          <p:spPr bwMode="auto">
            <a:xfrm>
              <a:off x="1842140" y="4350995"/>
              <a:ext cx="1440000" cy="1440000"/>
            </a:xfrm>
            <a:prstGeom prst="rect">
              <a:avLst/>
            </a:prstGeom>
            <a:noFill/>
          </p:spPr>
        </p:pic>
      </p:grpSp>
      <p:pic>
        <p:nvPicPr>
          <p:cNvPr id="24" name="Imagen 11">
            <a:extLst>
              <a:ext uri="{FF2B5EF4-FFF2-40B4-BE49-F238E27FC236}">
                <a16:creationId xmlns:a16="http://schemas.microsoft.com/office/drawing/2014/main" id="{6F511197-4C10-9B98-A67C-3527D10672D6}"/>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Tree>
    <p:extLst>
      <p:ext uri="{BB962C8B-B14F-4D97-AF65-F5344CB8AC3E}">
        <p14:creationId xmlns:p14="http://schemas.microsoft.com/office/powerpoint/2010/main" val="12341080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603A598-78EF-AD64-5561-FAA440F38FB4}"/>
              </a:ext>
            </a:extLst>
          </p:cNvPr>
          <p:cNvSpPr>
            <a:spLocks noGrp="1"/>
          </p:cNvSpPr>
          <p:nvPr>
            <p:ph idx="1"/>
          </p:nvPr>
        </p:nvSpPr>
        <p:spPr>
          <a:xfrm>
            <a:off x="2279576" y="2204864"/>
            <a:ext cx="9577064" cy="3777622"/>
          </a:xfrm>
        </p:spPr>
        <p:txBody>
          <a:bodyPr>
            <a:normAutofit lnSpcReduction="10000"/>
          </a:bodyPr>
          <a:lstStyle/>
          <a:p>
            <a:r>
              <a:rPr lang="en-US" sz="2000" dirty="0"/>
              <a:t>GHS is vital for safety, sustainability, and economic growth in the agricultural sector.</a:t>
            </a:r>
          </a:p>
          <a:p>
            <a:r>
              <a:rPr lang="en-US" sz="2000" dirty="0"/>
              <a:t>Pesticide and fertilizer use will continue to grow and will continue to create risks.</a:t>
            </a:r>
          </a:p>
          <a:p>
            <a:r>
              <a:rPr lang="en-US" sz="2000" dirty="0"/>
              <a:t>GHS is key for consistent communication about hazards and subsequently risks in agriculture.</a:t>
            </a:r>
          </a:p>
          <a:p>
            <a:r>
              <a:rPr lang="en-US" sz="2000" dirty="0"/>
              <a:t>GHS implementation enhances the protection of human health and the environment.</a:t>
            </a:r>
          </a:p>
          <a:p>
            <a:r>
              <a:rPr lang="en-US" sz="2000" dirty="0"/>
              <a:t>All countries are encouraged to adopt and implement GHS for chemicals used in agriculture (GFC Target for 2030).</a:t>
            </a:r>
          </a:p>
          <a:p>
            <a:r>
              <a:rPr lang="en-US" sz="2000" b="1" dirty="0"/>
              <a:t>It takes time, so start now!</a:t>
            </a:r>
          </a:p>
          <a:p>
            <a:endParaRPr lang="fr-FR" dirty="0"/>
          </a:p>
        </p:txBody>
      </p:sp>
      <p:pic>
        <p:nvPicPr>
          <p:cNvPr id="4" name="Image 4">
            <a:extLst>
              <a:ext uri="{FF2B5EF4-FFF2-40B4-BE49-F238E27FC236}">
                <a16:creationId xmlns:a16="http://schemas.microsoft.com/office/drawing/2014/main" id="{17A901E9-1F23-8DBB-1F42-B33BF85C71D2}"/>
              </a:ext>
            </a:extLst>
          </p:cNvPr>
          <p:cNvPicPr>
            <a:picLocks noChangeAspect="1"/>
          </p:cNvPicPr>
          <p:nvPr/>
        </p:nvPicPr>
        <p:blipFill>
          <a:blip r:embed="rId2"/>
          <a:stretch>
            <a:fillRect/>
          </a:stretch>
        </p:blipFill>
        <p:spPr>
          <a:xfrm>
            <a:off x="9801506" y="6115022"/>
            <a:ext cx="2304488" cy="640135"/>
          </a:xfrm>
          <a:prstGeom prst="rect">
            <a:avLst/>
          </a:prstGeom>
        </p:spPr>
      </p:pic>
      <p:pic>
        <p:nvPicPr>
          <p:cNvPr id="5" name="Imagen 6">
            <a:extLst>
              <a:ext uri="{FF2B5EF4-FFF2-40B4-BE49-F238E27FC236}">
                <a16:creationId xmlns:a16="http://schemas.microsoft.com/office/drawing/2014/main" id="{F42E5BA5-71F3-DBFF-8355-A1B2FD2C6E15}"/>
              </a:ext>
            </a:extLst>
          </p:cNvPr>
          <p:cNvPicPr>
            <a:picLocks noChangeAspect="1"/>
          </p:cNvPicPr>
          <p:nvPr/>
        </p:nvPicPr>
        <p:blipFill rotWithShape="1">
          <a:blip r:embed="rId3">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6" name="Rubrik 1">
            <a:extLst>
              <a:ext uri="{FF2B5EF4-FFF2-40B4-BE49-F238E27FC236}">
                <a16:creationId xmlns:a16="http://schemas.microsoft.com/office/drawing/2014/main" id="{E60B5185-ECBD-0231-4881-B9D1D5832F05}"/>
              </a:ext>
            </a:extLst>
          </p:cNvPr>
          <p:cNvSpPr txBox="1">
            <a:spLocks/>
          </p:cNvSpPr>
          <p:nvPr/>
        </p:nvSpPr>
        <p:spPr>
          <a:xfrm>
            <a:off x="1081549" y="293322"/>
            <a:ext cx="10048568" cy="1119454"/>
          </a:xfrm>
          <a:prstGeom prst="rect">
            <a:avLst/>
          </a:prstGeom>
          <a:solidFill>
            <a:srgbClr val="4D4D4D"/>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dirty="0">
                <a:solidFill>
                  <a:schemeClr val="bg1"/>
                </a:solidFill>
                <a:latin typeface="Arial" panose="020B0604020202020204" pitchFamily="34" charset="0"/>
                <a:cs typeface="Arial" panose="020B0604020202020204" pitchFamily="34" charset="0"/>
              </a:rPr>
              <a:t>Why your country should adopt GHS for agriculture</a:t>
            </a:r>
            <a:endParaRPr lang="en-GB" sz="3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95939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CE8445-422C-FDE7-5CEA-D485BFF5B67D}"/>
              </a:ext>
            </a:extLst>
          </p:cNvPr>
          <p:cNvSpPr>
            <a:spLocks noGrp="1"/>
          </p:cNvSpPr>
          <p:nvPr>
            <p:ph type="title"/>
          </p:nvPr>
        </p:nvSpPr>
        <p:spPr>
          <a:xfrm>
            <a:off x="2358993" y="2278213"/>
            <a:ext cx="9250280" cy="1468800"/>
          </a:xfrm>
        </p:spPr>
        <p:txBody>
          <a:bodyPr/>
          <a:lstStyle/>
          <a:p>
            <a:r>
              <a:rPr lang="fr-FR" b="1" dirty="0">
                <a:latin typeface="Arial" panose="020B0604020202020204" pitchFamily="34" charset="0"/>
                <a:cs typeface="Arial" panose="020B0604020202020204" pitchFamily="34" charset="0"/>
              </a:rPr>
              <a:t>E. </a:t>
            </a:r>
            <a:r>
              <a:rPr lang="en-US" b="1" dirty="0">
                <a:latin typeface="Arial" panose="020B0604020202020204" pitchFamily="34" charset="0"/>
                <a:cs typeface="Arial" panose="020B0604020202020204" pitchFamily="34" charset="0"/>
              </a:rPr>
              <a:t>References and tools</a:t>
            </a:r>
            <a:endParaRPr lang="fr-FR" b="1" dirty="0">
              <a:latin typeface="Arial" panose="020B0604020202020204" pitchFamily="34" charset="0"/>
              <a:cs typeface="Arial" panose="020B0604020202020204" pitchFamily="34" charset="0"/>
            </a:endParaRPr>
          </a:p>
        </p:txBody>
      </p:sp>
      <p:pic>
        <p:nvPicPr>
          <p:cNvPr id="5" name="Image 4">
            <a:extLst>
              <a:ext uri="{FF2B5EF4-FFF2-40B4-BE49-F238E27FC236}">
                <a16:creationId xmlns:a16="http://schemas.microsoft.com/office/drawing/2014/main" id="{FDC23B94-9202-6AE2-ABFB-553C1603D08E}"/>
              </a:ext>
            </a:extLst>
          </p:cNvPr>
          <p:cNvPicPr>
            <a:picLocks noChangeAspect="1"/>
          </p:cNvPicPr>
          <p:nvPr/>
        </p:nvPicPr>
        <p:blipFill>
          <a:blip r:embed="rId2"/>
          <a:stretch>
            <a:fillRect/>
          </a:stretch>
        </p:blipFill>
        <p:spPr>
          <a:xfrm>
            <a:off x="9801506" y="6115022"/>
            <a:ext cx="2304488" cy="640135"/>
          </a:xfrm>
          <a:prstGeom prst="rect">
            <a:avLst/>
          </a:prstGeom>
        </p:spPr>
      </p:pic>
      <p:grpSp>
        <p:nvGrpSpPr>
          <p:cNvPr id="14" name="Groupe 3">
            <a:extLst>
              <a:ext uri="{FF2B5EF4-FFF2-40B4-BE49-F238E27FC236}">
                <a16:creationId xmlns:a16="http://schemas.microsoft.com/office/drawing/2014/main" id="{B7BCC0ED-CCA2-836B-1AFE-A8448851616B}"/>
              </a:ext>
            </a:extLst>
          </p:cNvPr>
          <p:cNvGrpSpPr>
            <a:grpSpLocks noChangeAspect="1"/>
          </p:cNvGrpSpPr>
          <p:nvPr/>
        </p:nvGrpSpPr>
        <p:grpSpPr>
          <a:xfrm>
            <a:off x="246597" y="1628800"/>
            <a:ext cx="2078047" cy="2089573"/>
            <a:chOff x="380549" y="1412776"/>
            <a:chExt cx="4354068" cy="4378219"/>
          </a:xfrm>
        </p:grpSpPr>
        <p:pic>
          <p:nvPicPr>
            <p:cNvPr id="15" name="Picture 48" descr="explos">
              <a:extLst>
                <a:ext uri="{FF2B5EF4-FFF2-40B4-BE49-F238E27FC236}">
                  <a16:creationId xmlns:a16="http://schemas.microsoft.com/office/drawing/2014/main" id="{CA711E16-0451-5E0C-0A56-E9BC355E462C}"/>
                </a:ext>
              </a:extLst>
            </p:cNvPr>
            <p:cNvPicPr>
              <a:picLocks noChangeAspect="1" noChangeArrowheads="1"/>
            </p:cNvPicPr>
            <p:nvPr/>
          </p:nvPicPr>
          <p:blipFill>
            <a:blip r:embed="rId3" cstate="print"/>
            <a:srcRect/>
            <a:stretch>
              <a:fillRect/>
            </a:stretch>
          </p:blipFill>
          <p:spPr bwMode="auto">
            <a:xfrm>
              <a:off x="1847528" y="1412776"/>
              <a:ext cx="1440000" cy="1440000"/>
            </a:xfrm>
            <a:prstGeom prst="rect">
              <a:avLst/>
            </a:prstGeom>
            <a:noFill/>
          </p:spPr>
        </p:pic>
        <p:pic>
          <p:nvPicPr>
            <p:cNvPr id="16" name="Picture 49" descr="flamme">
              <a:extLst>
                <a:ext uri="{FF2B5EF4-FFF2-40B4-BE49-F238E27FC236}">
                  <a16:creationId xmlns:a16="http://schemas.microsoft.com/office/drawing/2014/main" id="{BDB94115-98CF-6EF7-B7CF-17332782C2C5}"/>
                </a:ext>
              </a:extLst>
            </p:cNvPr>
            <p:cNvPicPr>
              <a:picLocks noChangeAspect="1" noChangeArrowheads="1"/>
            </p:cNvPicPr>
            <p:nvPr/>
          </p:nvPicPr>
          <p:blipFill>
            <a:blip r:embed="rId4" cstate="print"/>
            <a:srcRect/>
            <a:stretch>
              <a:fillRect/>
            </a:stretch>
          </p:blipFill>
          <p:spPr bwMode="auto">
            <a:xfrm>
              <a:off x="1107746" y="2134493"/>
              <a:ext cx="1440000" cy="1440000"/>
            </a:xfrm>
            <a:prstGeom prst="rect">
              <a:avLst/>
            </a:prstGeom>
            <a:noFill/>
          </p:spPr>
        </p:pic>
        <p:pic>
          <p:nvPicPr>
            <p:cNvPr id="17" name="Picture 50" descr="rondflam">
              <a:extLst>
                <a:ext uri="{FF2B5EF4-FFF2-40B4-BE49-F238E27FC236}">
                  <a16:creationId xmlns:a16="http://schemas.microsoft.com/office/drawing/2014/main" id="{82DCE4BB-6A2C-8431-AD7C-94B6E83B9103}"/>
                </a:ext>
              </a:extLst>
            </p:cNvPr>
            <p:cNvPicPr>
              <a:picLocks noChangeAspect="1" noChangeArrowheads="1"/>
            </p:cNvPicPr>
            <p:nvPr/>
          </p:nvPicPr>
          <p:blipFill>
            <a:blip r:embed="rId5" cstate="print"/>
            <a:srcRect/>
            <a:stretch>
              <a:fillRect/>
            </a:stretch>
          </p:blipFill>
          <p:spPr bwMode="auto">
            <a:xfrm>
              <a:off x="2562140" y="2157883"/>
              <a:ext cx="1440000" cy="1440000"/>
            </a:xfrm>
            <a:prstGeom prst="rect">
              <a:avLst/>
            </a:prstGeom>
            <a:noFill/>
          </p:spPr>
        </p:pic>
        <p:pic>
          <p:nvPicPr>
            <p:cNvPr id="18" name="Picture 51" descr="bottle">
              <a:extLst>
                <a:ext uri="{FF2B5EF4-FFF2-40B4-BE49-F238E27FC236}">
                  <a16:creationId xmlns:a16="http://schemas.microsoft.com/office/drawing/2014/main" id="{C325C8AE-5F69-08AF-4D16-AD75BC9B9B71}"/>
                </a:ext>
              </a:extLst>
            </p:cNvPr>
            <p:cNvPicPr>
              <a:picLocks noChangeAspect="1" noChangeArrowheads="1"/>
            </p:cNvPicPr>
            <p:nvPr/>
          </p:nvPicPr>
          <p:blipFill>
            <a:blip r:embed="rId6" cstate="print"/>
            <a:srcRect/>
            <a:stretch>
              <a:fillRect/>
            </a:stretch>
          </p:blipFill>
          <p:spPr bwMode="auto">
            <a:xfrm>
              <a:off x="3294617" y="2887605"/>
              <a:ext cx="1440000" cy="1440000"/>
            </a:xfrm>
            <a:prstGeom prst="rect">
              <a:avLst/>
            </a:prstGeom>
            <a:noFill/>
          </p:spPr>
        </p:pic>
        <p:pic>
          <p:nvPicPr>
            <p:cNvPr id="19" name="Picture 53" descr="acid">
              <a:extLst>
                <a:ext uri="{FF2B5EF4-FFF2-40B4-BE49-F238E27FC236}">
                  <a16:creationId xmlns:a16="http://schemas.microsoft.com/office/drawing/2014/main" id="{AEB3D391-9B4E-C7F1-D8CB-ABBC98BEAC7D}"/>
                </a:ext>
              </a:extLst>
            </p:cNvPr>
            <p:cNvPicPr>
              <a:picLocks noChangeAspect="1" noChangeArrowheads="1"/>
            </p:cNvPicPr>
            <p:nvPr/>
          </p:nvPicPr>
          <p:blipFill>
            <a:blip r:embed="rId7" cstate="print"/>
            <a:srcRect/>
            <a:stretch>
              <a:fillRect/>
            </a:stretch>
          </p:blipFill>
          <p:spPr bwMode="auto">
            <a:xfrm>
              <a:off x="380549" y="2871049"/>
              <a:ext cx="1440000" cy="1440000"/>
            </a:xfrm>
            <a:prstGeom prst="rect">
              <a:avLst/>
            </a:prstGeom>
            <a:noFill/>
          </p:spPr>
        </p:pic>
        <p:pic>
          <p:nvPicPr>
            <p:cNvPr id="20" name="Picture 52" descr="skull">
              <a:extLst>
                <a:ext uri="{FF2B5EF4-FFF2-40B4-BE49-F238E27FC236}">
                  <a16:creationId xmlns:a16="http://schemas.microsoft.com/office/drawing/2014/main" id="{ECFA296C-EE3C-79F7-4058-9D5B84E44F3A}"/>
                </a:ext>
              </a:extLst>
            </p:cNvPr>
            <p:cNvPicPr>
              <a:picLocks noChangeAspect="1" noChangeArrowheads="1"/>
            </p:cNvPicPr>
            <p:nvPr/>
          </p:nvPicPr>
          <p:blipFill>
            <a:blip r:embed="rId8" cstate="print"/>
            <a:srcRect/>
            <a:stretch>
              <a:fillRect/>
            </a:stretch>
          </p:blipFill>
          <p:spPr bwMode="auto">
            <a:xfrm>
              <a:off x="1827746" y="2877883"/>
              <a:ext cx="1440000" cy="1440000"/>
            </a:xfrm>
            <a:prstGeom prst="rect">
              <a:avLst/>
            </a:prstGeom>
            <a:noFill/>
          </p:spPr>
        </p:pic>
        <p:pic>
          <p:nvPicPr>
            <p:cNvPr id="21" name="Picture 54" descr="silhouet">
              <a:extLst>
                <a:ext uri="{FF2B5EF4-FFF2-40B4-BE49-F238E27FC236}">
                  <a16:creationId xmlns:a16="http://schemas.microsoft.com/office/drawing/2014/main" id="{45F1DE8A-4FD0-0599-AAE2-FC7038CB8819}"/>
                </a:ext>
              </a:extLst>
            </p:cNvPr>
            <p:cNvPicPr>
              <a:picLocks noChangeAspect="1" noChangeArrowheads="1"/>
            </p:cNvPicPr>
            <p:nvPr/>
          </p:nvPicPr>
          <p:blipFill>
            <a:blip r:embed="rId9" cstate="print"/>
            <a:srcRect/>
            <a:stretch>
              <a:fillRect/>
            </a:stretch>
          </p:blipFill>
          <p:spPr bwMode="auto">
            <a:xfrm>
              <a:off x="1117143" y="3614439"/>
              <a:ext cx="1440000" cy="1440000"/>
            </a:xfrm>
            <a:prstGeom prst="rect">
              <a:avLst/>
            </a:prstGeom>
            <a:noFill/>
          </p:spPr>
        </p:pic>
        <p:pic>
          <p:nvPicPr>
            <p:cNvPr id="22" name="Picture 55" descr="exclam">
              <a:extLst>
                <a:ext uri="{FF2B5EF4-FFF2-40B4-BE49-F238E27FC236}">
                  <a16:creationId xmlns:a16="http://schemas.microsoft.com/office/drawing/2014/main" id="{01D02B1D-E5F1-E938-2AC8-DF5E6102F4A8}"/>
                </a:ext>
              </a:extLst>
            </p:cNvPr>
            <p:cNvPicPr>
              <a:picLocks noChangeAspect="1" noChangeArrowheads="1"/>
            </p:cNvPicPr>
            <p:nvPr/>
          </p:nvPicPr>
          <p:blipFill>
            <a:blip r:embed="rId10" cstate="print"/>
            <a:srcRect/>
            <a:stretch>
              <a:fillRect/>
            </a:stretch>
          </p:blipFill>
          <p:spPr bwMode="auto">
            <a:xfrm>
              <a:off x="2552190" y="3607605"/>
              <a:ext cx="1440000" cy="1440000"/>
            </a:xfrm>
            <a:prstGeom prst="rect">
              <a:avLst/>
            </a:prstGeom>
            <a:noFill/>
          </p:spPr>
        </p:pic>
        <p:pic>
          <p:nvPicPr>
            <p:cNvPr id="23" name="Picture 56" descr="pollut">
              <a:extLst>
                <a:ext uri="{FF2B5EF4-FFF2-40B4-BE49-F238E27FC236}">
                  <a16:creationId xmlns:a16="http://schemas.microsoft.com/office/drawing/2014/main" id="{E7249FF1-5ABC-64B0-EBE2-8DAD51F1644E}"/>
                </a:ext>
              </a:extLst>
            </p:cNvPr>
            <p:cNvPicPr>
              <a:picLocks noChangeAspect="1" noChangeArrowheads="1"/>
            </p:cNvPicPr>
            <p:nvPr/>
          </p:nvPicPr>
          <p:blipFill>
            <a:blip r:embed="rId11" cstate="print"/>
            <a:srcRect/>
            <a:stretch>
              <a:fillRect/>
            </a:stretch>
          </p:blipFill>
          <p:spPr bwMode="auto">
            <a:xfrm>
              <a:off x="1842140" y="4350995"/>
              <a:ext cx="1440000" cy="1440000"/>
            </a:xfrm>
            <a:prstGeom prst="rect">
              <a:avLst/>
            </a:prstGeom>
            <a:noFill/>
          </p:spPr>
        </p:pic>
      </p:grpSp>
      <p:pic>
        <p:nvPicPr>
          <p:cNvPr id="24" name="Imagen 11">
            <a:extLst>
              <a:ext uri="{FF2B5EF4-FFF2-40B4-BE49-F238E27FC236}">
                <a16:creationId xmlns:a16="http://schemas.microsoft.com/office/drawing/2014/main" id="{71697013-A2DA-F652-1DED-11AC3D1747DD}"/>
              </a:ext>
            </a:extLst>
          </p:cNvPr>
          <p:cNvPicPr>
            <a:picLocks noChangeAspect="1"/>
          </p:cNvPicPr>
          <p:nvPr/>
        </p:nvPicPr>
        <p:blipFill rotWithShape="1">
          <a:blip r:embed="rId12">
            <a:alphaModFix amt="20000"/>
            <a:extLst>
              <a:ext uri="{28A0092B-C50C-407E-A947-70E740481C1C}">
                <a14:useLocalDpi xmlns:a14="http://schemas.microsoft.com/office/drawing/2010/main" val="0"/>
              </a:ext>
            </a:extLst>
          </a:blip>
          <a:srcRect l="5" t="32709" r="-2" b="46699"/>
          <a:stretch/>
        </p:blipFill>
        <p:spPr>
          <a:xfrm>
            <a:off x="0" y="-2"/>
            <a:ext cx="12192000" cy="1497045"/>
          </a:xfrm>
          <a:prstGeom prst="rect">
            <a:avLst/>
          </a:prstGeom>
        </p:spPr>
      </p:pic>
    </p:spTree>
    <p:extLst>
      <p:ext uri="{BB962C8B-B14F-4D97-AF65-F5344CB8AC3E}">
        <p14:creationId xmlns:p14="http://schemas.microsoft.com/office/powerpoint/2010/main" val="5240516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58F1B40-5C5A-BF92-FF87-F0B69B4C1283}"/>
              </a:ext>
            </a:extLst>
          </p:cNvPr>
          <p:cNvSpPr>
            <a:spLocks noGrp="1"/>
          </p:cNvSpPr>
          <p:nvPr>
            <p:ph type="title"/>
          </p:nvPr>
        </p:nvSpPr>
        <p:spPr>
          <a:xfrm>
            <a:off x="2592925" y="620688"/>
            <a:ext cx="8911687" cy="716658"/>
          </a:xfrm>
        </p:spPr>
        <p:txBody>
          <a:bodyPr/>
          <a:lstStyle/>
          <a:p>
            <a:r>
              <a:rPr lang="en-US" dirty="0">
                <a:latin typeface="Arial" panose="020B0604020202020204" pitchFamily="34" charset="0"/>
                <a:cs typeface="Arial" panose="020B0604020202020204" pitchFamily="34" charset="0"/>
              </a:rPr>
              <a:t>References and tools</a:t>
            </a:r>
            <a:endParaRPr lang="fr-FR" dirty="0">
              <a:latin typeface="Arial" panose="020B0604020202020204" pitchFamily="34" charset="0"/>
              <a:cs typeface="Arial" panose="020B0604020202020204" pitchFamily="34" charset="0"/>
            </a:endParaRPr>
          </a:p>
        </p:txBody>
      </p:sp>
      <p:sp>
        <p:nvSpPr>
          <p:cNvPr id="3" name="Espace réservé du contenu 2">
            <a:extLst>
              <a:ext uri="{FF2B5EF4-FFF2-40B4-BE49-F238E27FC236}">
                <a16:creationId xmlns:a16="http://schemas.microsoft.com/office/drawing/2014/main" id="{7E26B01F-2CD0-A168-835C-F0209074AE2B}"/>
              </a:ext>
            </a:extLst>
          </p:cNvPr>
          <p:cNvSpPr>
            <a:spLocks noGrp="1"/>
          </p:cNvSpPr>
          <p:nvPr>
            <p:ph idx="1"/>
          </p:nvPr>
        </p:nvSpPr>
        <p:spPr>
          <a:xfrm>
            <a:off x="2592925" y="1916832"/>
            <a:ext cx="8915400" cy="4138406"/>
          </a:xfrm>
        </p:spPr>
        <p:txBody>
          <a:bodyPr>
            <a:normAutofit/>
          </a:bodyPr>
          <a:lstStyle/>
          <a:p>
            <a:pPr marL="0" indent="0">
              <a:buNone/>
            </a:pPr>
            <a:r>
              <a:rPr lang="en-US" b="1" dirty="0">
                <a:latin typeface="Arial" panose="020B0604020202020204" pitchFamily="34" charset="0"/>
                <a:cs typeface="Arial" panose="020B0604020202020204" pitchFamily="34" charset="0"/>
              </a:rPr>
              <a:t>General</a:t>
            </a:r>
          </a:p>
          <a:p>
            <a:r>
              <a:rPr lang="en-US" dirty="0">
                <a:latin typeface="Arial" panose="020B0604020202020204" pitchFamily="34" charset="0"/>
                <a:cs typeface="Arial" panose="020B0604020202020204" pitchFamily="34" charset="0"/>
              </a:rPr>
              <a:t>E-learning course on GHS (UNITAR) – GHS in general for chemicals</a:t>
            </a:r>
          </a:p>
          <a:p>
            <a:r>
              <a:rPr lang="en-US" dirty="0">
                <a:latin typeface="Arial" panose="020B0604020202020204" pitchFamily="34" charset="0"/>
                <a:cs typeface="Arial" panose="020B0604020202020204" pitchFamily="34" charset="0"/>
              </a:rPr>
              <a:t>IOMC (Inter-Organization Programme for the Sound Management of Chemicals) Toolbox – scheme on the GHS</a:t>
            </a:r>
          </a:p>
          <a:p>
            <a:r>
              <a:rPr lang="en-US" dirty="0">
                <a:latin typeface="Arial" panose="020B0604020202020204" pitchFamily="34" charset="0"/>
                <a:cs typeface="Arial" panose="020B0604020202020204" pitchFamily="34" charset="0"/>
              </a:rPr>
              <a:t>FAO Pesticide Registration Toolkit and section on GHS</a:t>
            </a:r>
          </a:p>
          <a:p>
            <a:pPr marL="0" indent="0">
              <a:buNone/>
            </a:pPr>
            <a:endParaRPr lang="en-US" dirty="0">
              <a:latin typeface="Arial" panose="020B0604020202020204" pitchFamily="34" charset="0"/>
              <a:cs typeface="Arial" panose="020B0604020202020204" pitchFamily="34" charset="0"/>
            </a:endParaRPr>
          </a:p>
          <a:p>
            <a:pPr marL="0" indent="0">
              <a:buNone/>
            </a:pPr>
            <a:r>
              <a:rPr lang="en-US" dirty="0">
                <a:latin typeface="Arial" panose="020B0604020202020204" pitchFamily="34" charset="0"/>
                <a:cs typeface="Arial" panose="020B0604020202020204" pitchFamily="34" charset="0"/>
              </a:rPr>
              <a:t>For inspectors, for regulators involved in pesticide label review, for industry involved in preparing pesticide labels</a:t>
            </a:r>
          </a:p>
          <a:p>
            <a:r>
              <a:rPr lang="en-US" dirty="0">
                <a:latin typeface="Arial" panose="020B0604020202020204" pitchFamily="34" charset="0"/>
                <a:cs typeface="Arial" panose="020B0604020202020204" pitchFamily="34" charset="0"/>
              </a:rPr>
              <a:t>Existing hazard classifications by national and regional authorities and by international bodies (see FAO Pesticide Registration Toolkit)</a:t>
            </a:r>
          </a:p>
          <a:p>
            <a:r>
              <a:rPr lang="en-US" dirty="0">
                <a:latin typeface="Arial" panose="020B0604020202020204" pitchFamily="34" charset="0"/>
                <a:cs typeface="Arial" panose="020B0604020202020204" pitchFamily="34" charset="0"/>
              </a:rPr>
              <a:t>FAO/WHO Guidance on Pesticide Labelling (2022)</a:t>
            </a:r>
          </a:p>
          <a:p>
            <a:endParaRPr lang="fr-FR"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D392DEA6-2AC9-AF70-78E3-DF5437555D48}"/>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6">
            <a:extLst>
              <a:ext uri="{FF2B5EF4-FFF2-40B4-BE49-F238E27FC236}">
                <a16:creationId xmlns:a16="http://schemas.microsoft.com/office/drawing/2014/main" id="{33D00E8B-55D2-5B8A-C1F9-E1E329A15492}"/>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41234871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701FE4E6-FBBD-AF94-C0AF-61CEC2548478}"/>
              </a:ext>
            </a:extLst>
          </p:cNvPr>
          <p:cNvSpPr>
            <a:spLocks noGrp="1"/>
          </p:cNvSpPr>
          <p:nvPr>
            <p:ph idx="1"/>
          </p:nvPr>
        </p:nvSpPr>
        <p:spPr>
          <a:xfrm>
            <a:off x="2677323" y="682848"/>
            <a:ext cx="8915400" cy="3777622"/>
          </a:xfrm>
        </p:spPr>
        <p:txBody>
          <a:bodyPr>
            <a:normAutofit/>
          </a:bodyPr>
          <a:lstStyle/>
          <a:p>
            <a:pPr marL="0" indent="0">
              <a:buNone/>
            </a:pPr>
            <a:r>
              <a:rPr lang="en-GB" sz="2800" b="1" dirty="0">
                <a:solidFill>
                  <a:srgbClr val="0070C0"/>
                </a:solidFill>
                <a:latin typeface="Arial" panose="020B0604020202020204" pitchFamily="34" charset="0"/>
                <a:cs typeface="Arial" panose="020B0604020202020204" pitchFamily="34" charset="0"/>
              </a:rPr>
              <a:t>For more information, please contact UNITAR</a:t>
            </a:r>
          </a:p>
          <a:p>
            <a:pPr marL="0" indent="0">
              <a:buNone/>
            </a:pPr>
            <a:br>
              <a:rPr lang="en-GB" sz="2400" dirty="0">
                <a:effectLst/>
                <a:latin typeface="Segoe UI" panose="020B0502040204020203" pitchFamily="34" charset="0"/>
              </a:rPr>
            </a:br>
            <a:r>
              <a:rPr lang="en-GB" sz="2400" dirty="0">
                <a:effectLst/>
                <a:hlinkClick r:id="rId3"/>
              </a:rPr>
              <a:t>https://www.unitar.org/sustainable-development-goals/planet/our-portfolio/globally-harmonized-system-classification-and-labelling-chemicals</a:t>
            </a:r>
            <a:endParaRPr lang="en-GB" sz="2400" dirty="0">
              <a:effectLst/>
            </a:endParaRPr>
          </a:p>
          <a:p>
            <a:pPr marL="0" indent="0">
              <a:buNone/>
            </a:pPr>
            <a:endParaRPr lang="en-GB" sz="2400" dirty="0"/>
          </a:p>
          <a:p>
            <a:pPr marL="0" indent="0">
              <a:buNone/>
            </a:pPr>
            <a:r>
              <a:rPr lang="en-GB" sz="2400" b="1" dirty="0">
                <a:solidFill>
                  <a:srgbClr val="0070C0"/>
                </a:solidFill>
                <a:latin typeface="Arial" panose="020B0604020202020204" pitchFamily="34" charset="0"/>
                <a:cs typeface="Arial" panose="020B0604020202020204" pitchFamily="34" charset="0"/>
              </a:rPr>
              <a:t>Do not forget to consult Part 2 of this presentation on</a:t>
            </a:r>
            <a:br>
              <a:rPr lang="en-GB" sz="2400" b="1" dirty="0">
                <a:solidFill>
                  <a:srgbClr val="0070C0"/>
                </a:solidFill>
                <a:latin typeface="Arial" panose="020B0604020202020204" pitchFamily="34" charset="0"/>
                <a:cs typeface="Arial" panose="020B0604020202020204" pitchFamily="34" charset="0"/>
              </a:rPr>
            </a:br>
            <a:r>
              <a:rPr lang="en-GB" sz="2400" b="1" dirty="0">
                <a:solidFill>
                  <a:srgbClr val="0070C0"/>
                </a:solidFill>
                <a:latin typeface="Arial" panose="020B0604020202020204" pitchFamily="34" charset="0"/>
                <a:cs typeface="Arial" panose="020B0604020202020204" pitchFamily="34" charset="0"/>
              </a:rPr>
              <a:t>“The GHS and how it applies to pesticides and fertilizers”</a:t>
            </a:r>
          </a:p>
        </p:txBody>
      </p:sp>
      <p:grpSp>
        <p:nvGrpSpPr>
          <p:cNvPr id="5" name="Groupe 4">
            <a:extLst>
              <a:ext uri="{FF2B5EF4-FFF2-40B4-BE49-F238E27FC236}">
                <a16:creationId xmlns:a16="http://schemas.microsoft.com/office/drawing/2014/main" id="{10E0500E-90C5-00F0-7CA2-D488B288FEC0}"/>
              </a:ext>
            </a:extLst>
          </p:cNvPr>
          <p:cNvGrpSpPr>
            <a:grpSpLocks noChangeAspect="1"/>
          </p:cNvGrpSpPr>
          <p:nvPr/>
        </p:nvGrpSpPr>
        <p:grpSpPr>
          <a:xfrm>
            <a:off x="5056976" y="4437112"/>
            <a:ext cx="2078047" cy="2089573"/>
            <a:chOff x="380549" y="1412776"/>
            <a:chExt cx="4354068" cy="4378219"/>
          </a:xfrm>
        </p:grpSpPr>
        <p:pic>
          <p:nvPicPr>
            <p:cNvPr id="6" name="Picture 48" descr="explos">
              <a:extLst>
                <a:ext uri="{FF2B5EF4-FFF2-40B4-BE49-F238E27FC236}">
                  <a16:creationId xmlns:a16="http://schemas.microsoft.com/office/drawing/2014/main" id="{2440B515-23AC-87A2-9A94-604E14D51AFF}"/>
                </a:ext>
              </a:extLst>
            </p:cNvPr>
            <p:cNvPicPr>
              <a:picLocks noChangeAspect="1" noChangeArrowheads="1"/>
            </p:cNvPicPr>
            <p:nvPr/>
          </p:nvPicPr>
          <p:blipFill>
            <a:blip r:embed="rId4" cstate="print"/>
            <a:srcRect/>
            <a:stretch>
              <a:fillRect/>
            </a:stretch>
          </p:blipFill>
          <p:spPr bwMode="auto">
            <a:xfrm>
              <a:off x="1847528" y="1412776"/>
              <a:ext cx="1440000" cy="1440000"/>
            </a:xfrm>
            <a:prstGeom prst="rect">
              <a:avLst/>
            </a:prstGeom>
            <a:noFill/>
          </p:spPr>
        </p:pic>
        <p:pic>
          <p:nvPicPr>
            <p:cNvPr id="7" name="Picture 49" descr="flamme">
              <a:extLst>
                <a:ext uri="{FF2B5EF4-FFF2-40B4-BE49-F238E27FC236}">
                  <a16:creationId xmlns:a16="http://schemas.microsoft.com/office/drawing/2014/main" id="{960C441F-5CCC-B30B-1BBE-FE79242376C8}"/>
                </a:ext>
              </a:extLst>
            </p:cNvPr>
            <p:cNvPicPr>
              <a:picLocks noChangeAspect="1" noChangeArrowheads="1"/>
            </p:cNvPicPr>
            <p:nvPr/>
          </p:nvPicPr>
          <p:blipFill>
            <a:blip r:embed="rId5" cstate="print"/>
            <a:srcRect/>
            <a:stretch>
              <a:fillRect/>
            </a:stretch>
          </p:blipFill>
          <p:spPr bwMode="auto">
            <a:xfrm>
              <a:off x="1107746" y="2134493"/>
              <a:ext cx="1440000" cy="1440000"/>
            </a:xfrm>
            <a:prstGeom prst="rect">
              <a:avLst/>
            </a:prstGeom>
            <a:noFill/>
          </p:spPr>
        </p:pic>
        <p:pic>
          <p:nvPicPr>
            <p:cNvPr id="8" name="Picture 50" descr="rondflam">
              <a:extLst>
                <a:ext uri="{FF2B5EF4-FFF2-40B4-BE49-F238E27FC236}">
                  <a16:creationId xmlns:a16="http://schemas.microsoft.com/office/drawing/2014/main" id="{9DC113A8-019A-57E4-C3E9-9F2F3349CC7F}"/>
                </a:ext>
              </a:extLst>
            </p:cNvPr>
            <p:cNvPicPr>
              <a:picLocks noChangeAspect="1" noChangeArrowheads="1"/>
            </p:cNvPicPr>
            <p:nvPr/>
          </p:nvPicPr>
          <p:blipFill>
            <a:blip r:embed="rId6" cstate="print"/>
            <a:srcRect/>
            <a:stretch>
              <a:fillRect/>
            </a:stretch>
          </p:blipFill>
          <p:spPr bwMode="auto">
            <a:xfrm>
              <a:off x="2562140" y="2157883"/>
              <a:ext cx="1440000" cy="1440000"/>
            </a:xfrm>
            <a:prstGeom prst="rect">
              <a:avLst/>
            </a:prstGeom>
            <a:noFill/>
          </p:spPr>
        </p:pic>
        <p:pic>
          <p:nvPicPr>
            <p:cNvPr id="9" name="Picture 51" descr="bottle">
              <a:extLst>
                <a:ext uri="{FF2B5EF4-FFF2-40B4-BE49-F238E27FC236}">
                  <a16:creationId xmlns:a16="http://schemas.microsoft.com/office/drawing/2014/main" id="{FDE58DDF-576E-14E0-7346-0CD1A9FAF135}"/>
                </a:ext>
              </a:extLst>
            </p:cNvPr>
            <p:cNvPicPr>
              <a:picLocks noChangeAspect="1" noChangeArrowheads="1"/>
            </p:cNvPicPr>
            <p:nvPr/>
          </p:nvPicPr>
          <p:blipFill>
            <a:blip r:embed="rId7" cstate="print"/>
            <a:srcRect/>
            <a:stretch>
              <a:fillRect/>
            </a:stretch>
          </p:blipFill>
          <p:spPr bwMode="auto">
            <a:xfrm>
              <a:off x="3294617" y="2887605"/>
              <a:ext cx="1440000" cy="1440000"/>
            </a:xfrm>
            <a:prstGeom prst="rect">
              <a:avLst/>
            </a:prstGeom>
            <a:noFill/>
          </p:spPr>
        </p:pic>
        <p:pic>
          <p:nvPicPr>
            <p:cNvPr id="10" name="Picture 53" descr="acid">
              <a:extLst>
                <a:ext uri="{FF2B5EF4-FFF2-40B4-BE49-F238E27FC236}">
                  <a16:creationId xmlns:a16="http://schemas.microsoft.com/office/drawing/2014/main" id="{0AF4D2C4-99E6-66B9-7BB8-44E1E94509E7}"/>
                </a:ext>
              </a:extLst>
            </p:cNvPr>
            <p:cNvPicPr>
              <a:picLocks noChangeAspect="1" noChangeArrowheads="1"/>
            </p:cNvPicPr>
            <p:nvPr/>
          </p:nvPicPr>
          <p:blipFill>
            <a:blip r:embed="rId8" cstate="print"/>
            <a:srcRect/>
            <a:stretch>
              <a:fillRect/>
            </a:stretch>
          </p:blipFill>
          <p:spPr bwMode="auto">
            <a:xfrm>
              <a:off x="380549" y="2871049"/>
              <a:ext cx="1440000" cy="1440000"/>
            </a:xfrm>
            <a:prstGeom prst="rect">
              <a:avLst/>
            </a:prstGeom>
            <a:noFill/>
          </p:spPr>
        </p:pic>
        <p:pic>
          <p:nvPicPr>
            <p:cNvPr id="11" name="Picture 52" descr="skull">
              <a:extLst>
                <a:ext uri="{FF2B5EF4-FFF2-40B4-BE49-F238E27FC236}">
                  <a16:creationId xmlns:a16="http://schemas.microsoft.com/office/drawing/2014/main" id="{6735663E-D567-3AB3-8A51-A906B3D1D39B}"/>
                </a:ext>
              </a:extLst>
            </p:cNvPr>
            <p:cNvPicPr>
              <a:picLocks noChangeAspect="1" noChangeArrowheads="1"/>
            </p:cNvPicPr>
            <p:nvPr/>
          </p:nvPicPr>
          <p:blipFill>
            <a:blip r:embed="rId9" cstate="print"/>
            <a:srcRect/>
            <a:stretch>
              <a:fillRect/>
            </a:stretch>
          </p:blipFill>
          <p:spPr bwMode="auto">
            <a:xfrm>
              <a:off x="1827746" y="2877883"/>
              <a:ext cx="1440000" cy="1440000"/>
            </a:xfrm>
            <a:prstGeom prst="rect">
              <a:avLst/>
            </a:prstGeom>
            <a:noFill/>
          </p:spPr>
        </p:pic>
        <p:pic>
          <p:nvPicPr>
            <p:cNvPr id="12" name="Picture 54" descr="silhouet">
              <a:extLst>
                <a:ext uri="{FF2B5EF4-FFF2-40B4-BE49-F238E27FC236}">
                  <a16:creationId xmlns:a16="http://schemas.microsoft.com/office/drawing/2014/main" id="{192A9684-79E3-24FA-318F-CCD1FF5EE1D7}"/>
                </a:ext>
              </a:extLst>
            </p:cNvPr>
            <p:cNvPicPr>
              <a:picLocks noChangeAspect="1" noChangeArrowheads="1"/>
            </p:cNvPicPr>
            <p:nvPr/>
          </p:nvPicPr>
          <p:blipFill>
            <a:blip r:embed="rId10" cstate="print"/>
            <a:srcRect/>
            <a:stretch>
              <a:fillRect/>
            </a:stretch>
          </p:blipFill>
          <p:spPr bwMode="auto">
            <a:xfrm>
              <a:off x="1117143" y="3614439"/>
              <a:ext cx="1440000" cy="1440000"/>
            </a:xfrm>
            <a:prstGeom prst="rect">
              <a:avLst/>
            </a:prstGeom>
            <a:noFill/>
          </p:spPr>
        </p:pic>
        <p:pic>
          <p:nvPicPr>
            <p:cNvPr id="13" name="Picture 55" descr="exclam">
              <a:extLst>
                <a:ext uri="{FF2B5EF4-FFF2-40B4-BE49-F238E27FC236}">
                  <a16:creationId xmlns:a16="http://schemas.microsoft.com/office/drawing/2014/main" id="{8CF0DED1-BAD8-567B-3090-0608474743DC}"/>
                </a:ext>
              </a:extLst>
            </p:cNvPr>
            <p:cNvPicPr>
              <a:picLocks noChangeAspect="1" noChangeArrowheads="1"/>
            </p:cNvPicPr>
            <p:nvPr/>
          </p:nvPicPr>
          <p:blipFill>
            <a:blip r:embed="rId11" cstate="print"/>
            <a:srcRect/>
            <a:stretch>
              <a:fillRect/>
            </a:stretch>
          </p:blipFill>
          <p:spPr bwMode="auto">
            <a:xfrm>
              <a:off x="2552190" y="3607605"/>
              <a:ext cx="1440000" cy="1440000"/>
            </a:xfrm>
            <a:prstGeom prst="rect">
              <a:avLst/>
            </a:prstGeom>
            <a:noFill/>
          </p:spPr>
        </p:pic>
        <p:pic>
          <p:nvPicPr>
            <p:cNvPr id="14" name="Picture 56" descr="pollut">
              <a:extLst>
                <a:ext uri="{FF2B5EF4-FFF2-40B4-BE49-F238E27FC236}">
                  <a16:creationId xmlns:a16="http://schemas.microsoft.com/office/drawing/2014/main" id="{A712EA5E-29E5-2461-277A-91DF191760D5}"/>
                </a:ext>
              </a:extLst>
            </p:cNvPr>
            <p:cNvPicPr>
              <a:picLocks noChangeAspect="1" noChangeArrowheads="1"/>
            </p:cNvPicPr>
            <p:nvPr/>
          </p:nvPicPr>
          <p:blipFill>
            <a:blip r:embed="rId12" cstate="print"/>
            <a:srcRect/>
            <a:stretch>
              <a:fillRect/>
            </a:stretch>
          </p:blipFill>
          <p:spPr bwMode="auto">
            <a:xfrm>
              <a:off x="1842140" y="4350995"/>
              <a:ext cx="1440000" cy="1440000"/>
            </a:xfrm>
            <a:prstGeom prst="rect">
              <a:avLst/>
            </a:prstGeom>
            <a:noFill/>
          </p:spPr>
        </p:pic>
      </p:grpSp>
      <p:pic>
        <p:nvPicPr>
          <p:cNvPr id="2" name="Image 4">
            <a:extLst>
              <a:ext uri="{FF2B5EF4-FFF2-40B4-BE49-F238E27FC236}">
                <a16:creationId xmlns:a16="http://schemas.microsoft.com/office/drawing/2014/main" id="{4E4F4829-2F42-72DD-D48F-323A09BC50C2}"/>
              </a:ext>
            </a:extLst>
          </p:cNvPr>
          <p:cNvPicPr>
            <a:picLocks noChangeAspect="1"/>
          </p:cNvPicPr>
          <p:nvPr/>
        </p:nvPicPr>
        <p:blipFill>
          <a:blip r:embed="rId13"/>
          <a:stretch>
            <a:fillRect/>
          </a:stretch>
        </p:blipFill>
        <p:spPr>
          <a:xfrm>
            <a:off x="9801506" y="6115022"/>
            <a:ext cx="2304488" cy="640135"/>
          </a:xfrm>
          <a:prstGeom prst="rect">
            <a:avLst/>
          </a:prstGeom>
        </p:spPr>
      </p:pic>
    </p:spTree>
    <p:extLst>
      <p:ext uri="{BB962C8B-B14F-4D97-AF65-F5344CB8AC3E}">
        <p14:creationId xmlns:p14="http://schemas.microsoft.com/office/powerpoint/2010/main" val="172492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ángulo 13">
            <a:extLst>
              <a:ext uri="{FF2B5EF4-FFF2-40B4-BE49-F238E27FC236}">
                <a16:creationId xmlns:a16="http://schemas.microsoft.com/office/drawing/2014/main" id="{E0F1E856-F89F-BA76-887F-D342F765A37C}"/>
              </a:ext>
            </a:extLst>
          </p:cNvPr>
          <p:cNvSpPr/>
          <p:nvPr/>
        </p:nvSpPr>
        <p:spPr>
          <a:xfrm>
            <a:off x="6960096" y="3140968"/>
            <a:ext cx="1185226" cy="675250"/>
          </a:xfrm>
          <a:prstGeom prst="rect">
            <a:avLst/>
          </a:prstGeom>
          <a:solidFill>
            <a:srgbClr val="E0163C"/>
          </a:solidFill>
          <a:ln w="38100">
            <a:solidFill>
              <a:srgbClr val="E016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solidFill>
                <a:srgbClr val="C00000"/>
              </a:solidFill>
            </a:endParaRPr>
          </a:p>
        </p:txBody>
      </p:sp>
      <p:pic>
        <p:nvPicPr>
          <p:cNvPr id="3" name="Image 4">
            <a:extLst>
              <a:ext uri="{FF2B5EF4-FFF2-40B4-BE49-F238E27FC236}">
                <a16:creationId xmlns:a16="http://schemas.microsoft.com/office/drawing/2014/main" id="{2DFF2C1C-52FA-CD75-C0B4-7CFF0A72B55F}"/>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4" name="Imagen 29">
            <a:extLst>
              <a:ext uri="{FF2B5EF4-FFF2-40B4-BE49-F238E27FC236}">
                <a16:creationId xmlns:a16="http://schemas.microsoft.com/office/drawing/2014/main" id="{4C4F595B-7641-30DA-2479-9A8485475990}"/>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079" t="7465" r="52664" b="5441"/>
          <a:stretch/>
        </p:blipFill>
        <p:spPr>
          <a:xfrm>
            <a:off x="42040" y="0"/>
            <a:ext cx="3718363" cy="6856600"/>
          </a:xfrm>
          <a:prstGeom prst="rect">
            <a:avLst/>
          </a:prstGeom>
        </p:spPr>
      </p:pic>
      <p:sp>
        <p:nvSpPr>
          <p:cNvPr id="7" name="Titre 1">
            <a:extLst>
              <a:ext uri="{FF2B5EF4-FFF2-40B4-BE49-F238E27FC236}">
                <a16:creationId xmlns:a16="http://schemas.microsoft.com/office/drawing/2014/main" id="{292B4C3F-475C-124D-AC70-C67040ED1CFD}"/>
              </a:ext>
            </a:extLst>
          </p:cNvPr>
          <p:cNvSpPr txBox="1">
            <a:spLocks/>
          </p:cNvSpPr>
          <p:nvPr/>
        </p:nvSpPr>
        <p:spPr>
          <a:xfrm>
            <a:off x="4367808" y="2276872"/>
            <a:ext cx="7115199" cy="2160240"/>
          </a:xfrm>
          <a:prstGeom prst="rect">
            <a:avLst/>
          </a:prstGeom>
        </p:spPr>
        <p:txBody>
          <a:bodyPr vert="horz" lIns="91440" tIns="45720" rIns="91440" bIns="45720" rtlCol="0" anchor="b">
            <a:normAutofit/>
          </a:bodyPr>
          <a:lstStyle>
            <a:lvl1pPr algn="l" defTabSz="457200" rtl="0" eaLnBrk="1" latinLnBrk="0" hangingPunct="1">
              <a:spcBef>
                <a:spcPct val="0"/>
              </a:spcBef>
              <a:buNone/>
              <a:defRPr sz="4000" b="0" kern="1200" cap="none">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fr-FR" dirty="0">
                <a:latin typeface="Arial"/>
                <a:cs typeface="Arial"/>
              </a:rPr>
              <a:t>A2.		</a:t>
            </a:r>
            <a:r>
              <a:rPr lang="en-US" b="1" dirty="0">
                <a:solidFill>
                  <a:srgbClr val="0069A4"/>
                </a:solidFill>
                <a:latin typeface="Arial"/>
                <a:cs typeface="Arial"/>
              </a:rPr>
              <a:t>Yes, </a:t>
            </a:r>
            <a:r>
              <a:rPr lang="en-US" b="1" dirty="0">
                <a:solidFill>
                  <a:schemeClr val="bg1"/>
                </a:solidFill>
                <a:latin typeface="Arial"/>
                <a:cs typeface="Arial"/>
              </a:rPr>
              <a:t>GHS</a:t>
            </a:r>
            <a:r>
              <a:rPr lang="en-US" b="1" dirty="0">
                <a:solidFill>
                  <a:srgbClr val="0069A4"/>
                </a:solidFill>
                <a:latin typeface="Arial"/>
                <a:cs typeface="Arial"/>
              </a:rPr>
              <a:t> applies to the </a:t>
            </a:r>
            <a:r>
              <a:rPr lang="en-US" b="1" dirty="0">
                <a:solidFill>
                  <a:srgbClr val="518932"/>
                </a:solidFill>
                <a:latin typeface="Arial"/>
                <a:cs typeface="Arial"/>
              </a:rPr>
              <a:t>agricultural</a:t>
            </a:r>
            <a:r>
              <a:rPr lang="en-US" b="1" dirty="0">
                <a:solidFill>
                  <a:srgbClr val="0069A4"/>
                </a:solidFill>
                <a:latin typeface="Arial"/>
                <a:cs typeface="Arial"/>
              </a:rPr>
              <a:t> sector</a:t>
            </a:r>
            <a:endParaRPr lang="en-GB" b="1" dirty="0">
              <a:solidFill>
                <a:srgbClr val="0069A4"/>
              </a:solidFill>
              <a:latin typeface="Arial"/>
              <a:cs typeface="Arial"/>
            </a:endParaRPr>
          </a:p>
        </p:txBody>
      </p:sp>
    </p:spTree>
    <p:extLst>
      <p:ext uri="{BB962C8B-B14F-4D97-AF65-F5344CB8AC3E}">
        <p14:creationId xmlns:p14="http://schemas.microsoft.com/office/powerpoint/2010/main" val="570047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3">
            <a:extLst>
              <a:ext uri="{FF2B5EF4-FFF2-40B4-BE49-F238E27FC236}">
                <a16:creationId xmlns:a16="http://schemas.microsoft.com/office/drawing/2014/main" id="{66DD362C-97EA-4D45-8B84-155C9D2CB1BE}"/>
              </a:ext>
            </a:extLst>
          </p:cNvPr>
          <p:cNvSpPr txBox="1">
            <a:spLocks noChangeArrowheads="1"/>
          </p:cNvSpPr>
          <p:nvPr/>
        </p:nvSpPr>
        <p:spPr>
          <a:xfrm>
            <a:off x="1080010" y="3429000"/>
            <a:ext cx="10031979" cy="4442228"/>
          </a:xfrm>
          <a:prstGeom prst="rect">
            <a:avLst/>
          </a:prstGeom>
        </p:spPr>
        <p:txBody>
          <a:bodyPr/>
          <a:lstStyle>
            <a:lvl1pPr marL="681038" indent="-685800" algn="l" rtl="0" eaLnBrk="1" fontAlgn="base" hangingPunct="1">
              <a:spcBef>
                <a:spcPct val="20000"/>
              </a:spcBef>
              <a:spcAft>
                <a:spcPct val="0"/>
              </a:spcAft>
              <a:buChar char="•"/>
              <a:defRPr sz="4800" baseline="0">
                <a:solidFill>
                  <a:srgbClr val="000000"/>
                </a:solidFill>
                <a:latin typeface="+mn-lt"/>
                <a:ea typeface="+mn-ea"/>
                <a:cs typeface="+mn-cs"/>
              </a:defRPr>
            </a:lvl1pPr>
            <a:lvl2pPr marL="1482725" indent="-571500" algn="l" rtl="0" eaLnBrk="1" fontAlgn="base" hangingPunct="1">
              <a:spcBef>
                <a:spcPct val="20000"/>
              </a:spcBef>
              <a:spcAft>
                <a:spcPct val="0"/>
              </a:spcAft>
              <a:buChar char="–"/>
              <a:defRPr sz="4800" baseline="0">
                <a:solidFill>
                  <a:srgbClr val="000000"/>
                </a:solidFill>
                <a:latin typeface="+mn-lt"/>
              </a:defRPr>
            </a:lvl2pPr>
            <a:lvl3pPr marL="2284413" indent="-455613" algn="l" rtl="0" eaLnBrk="1" fontAlgn="base" hangingPunct="1">
              <a:spcBef>
                <a:spcPct val="20000"/>
              </a:spcBef>
              <a:spcAft>
                <a:spcPct val="0"/>
              </a:spcAft>
              <a:buChar char="•"/>
              <a:defRPr sz="4800" baseline="0">
                <a:solidFill>
                  <a:srgbClr val="000000"/>
                </a:solidFill>
                <a:latin typeface="+mn-lt"/>
              </a:defRPr>
            </a:lvl3pPr>
            <a:lvl4pPr marL="3198813" indent="-455613" algn="l" rtl="0" eaLnBrk="1" fontAlgn="base" hangingPunct="1">
              <a:spcBef>
                <a:spcPct val="20000"/>
              </a:spcBef>
              <a:spcAft>
                <a:spcPct val="0"/>
              </a:spcAft>
              <a:buChar char="–"/>
              <a:defRPr sz="4800" baseline="0">
                <a:solidFill>
                  <a:srgbClr val="000000"/>
                </a:solidFill>
                <a:latin typeface="+mn-lt"/>
              </a:defRPr>
            </a:lvl4pPr>
            <a:lvl5pPr marL="4114800" indent="-455613" algn="l" rtl="0" eaLnBrk="1" fontAlgn="base" hangingPunct="1">
              <a:spcBef>
                <a:spcPct val="20000"/>
              </a:spcBef>
              <a:spcAft>
                <a:spcPct val="0"/>
              </a:spcAft>
              <a:buChar char="»"/>
              <a:defRPr sz="3900" baseline="0">
                <a:solidFill>
                  <a:srgbClr val="000000"/>
                </a:solidFill>
                <a:latin typeface="+mn-lt"/>
              </a:defRPr>
            </a:lvl5pPr>
            <a:lvl6pPr marL="5035939" indent="-457812" algn="l" rtl="0" eaLnBrk="1" fontAlgn="base" hangingPunct="1">
              <a:spcBef>
                <a:spcPct val="20000"/>
              </a:spcBef>
              <a:spcAft>
                <a:spcPct val="0"/>
              </a:spcAft>
              <a:buChar char="»"/>
              <a:defRPr sz="3900">
                <a:solidFill>
                  <a:schemeClr val="tx1"/>
                </a:solidFill>
                <a:latin typeface="+mn-lt"/>
              </a:defRPr>
            </a:lvl6pPr>
            <a:lvl7pPr marL="5951559" indent="-457812" algn="l" rtl="0" eaLnBrk="1" fontAlgn="base" hangingPunct="1">
              <a:spcBef>
                <a:spcPct val="20000"/>
              </a:spcBef>
              <a:spcAft>
                <a:spcPct val="0"/>
              </a:spcAft>
              <a:buChar char="»"/>
              <a:defRPr sz="3900">
                <a:solidFill>
                  <a:schemeClr val="tx1"/>
                </a:solidFill>
                <a:latin typeface="+mn-lt"/>
              </a:defRPr>
            </a:lvl7pPr>
            <a:lvl8pPr marL="6867184" indent="-457812" algn="l" rtl="0" eaLnBrk="1" fontAlgn="base" hangingPunct="1">
              <a:spcBef>
                <a:spcPct val="20000"/>
              </a:spcBef>
              <a:spcAft>
                <a:spcPct val="0"/>
              </a:spcAft>
              <a:buChar char="»"/>
              <a:defRPr sz="3900">
                <a:solidFill>
                  <a:schemeClr val="tx1"/>
                </a:solidFill>
                <a:latin typeface="+mn-lt"/>
              </a:defRPr>
            </a:lvl8pPr>
            <a:lvl9pPr marL="7782808" indent="-457812" algn="l" rtl="0" eaLnBrk="1" fontAlgn="base" hangingPunct="1">
              <a:spcBef>
                <a:spcPct val="20000"/>
              </a:spcBef>
              <a:spcAft>
                <a:spcPct val="0"/>
              </a:spcAft>
              <a:buChar char="»"/>
              <a:defRPr sz="3900">
                <a:solidFill>
                  <a:schemeClr val="tx1"/>
                </a:solidFill>
                <a:latin typeface="+mn-lt"/>
              </a:defRPr>
            </a:lvl9pPr>
          </a:lstStyle>
          <a:p>
            <a:endParaRPr lang="en-US" sz="2000" kern="0" dirty="0">
              <a:solidFill>
                <a:srgbClr val="C00000"/>
              </a:solidFill>
            </a:endParaRPr>
          </a:p>
        </p:txBody>
      </p:sp>
      <p:sp>
        <p:nvSpPr>
          <p:cNvPr id="3" name="Titre 1">
            <a:extLst>
              <a:ext uri="{FF2B5EF4-FFF2-40B4-BE49-F238E27FC236}">
                <a16:creationId xmlns:a16="http://schemas.microsoft.com/office/drawing/2014/main" id="{E837B822-C0D9-A85B-6FE5-49730A614E13}"/>
              </a:ext>
            </a:extLst>
          </p:cNvPr>
          <p:cNvSpPr txBox="1">
            <a:spLocks/>
          </p:cNvSpPr>
          <p:nvPr/>
        </p:nvSpPr>
        <p:spPr>
          <a:xfrm>
            <a:off x="1991543" y="836712"/>
            <a:ext cx="8911687" cy="1800200"/>
          </a:xfrm>
          <a:prstGeom prst="rect">
            <a:avLst/>
          </a:prstGeom>
        </p:spPr>
        <p:txBody>
          <a:bodyPr vert="horz" lIns="91440" tIns="45720" rIns="91440" bIns="45720" rtlCol="0" anchor="t">
            <a:no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1000"/>
              </a:spcBef>
              <a:buClr>
                <a:schemeClr val="accent1"/>
              </a:buCl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GHS applies to chemicals used in agriculture</a:t>
            </a:r>
          </a:p>
          <a:p>
            <a:pPr marL="342900" indent="-342900">
              <a:spcBef>
                <a:spcPts val="1000"/>
              </a:spcBef>
              <a:buClr>
                <a:schemeClr val="accent1"/>
              </a:buClr>
              <a:buFont typeface="Wingdings 3" charset="2"/>
              <a:buChar char=""/>
            </a:pPr>
            <a:r>
              <a:rPr lang="en-US" sz="2000" b="1" dirty="0">
                <a:solidFill>
                  <a:schemeClr val="tx1">
                    <a:lumMod val="75000"/>
                    <a:lumOff val="25000"/>
                  </a:schemeClr>
                </a:solidFill>
                <a:latin typeface="Arial" panose="020B0604020202020204" pitchFamily="34" charset="0"/>
                <a:ea typeface="+mn-ea"/>
                <a:cs typeface="Arial" panose="020B0604020202020204" pitchFamily="34" charset="0"/>
              </a:rPr>
              <a:t>Pesticides</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Fertilizers</a:t>
            </a:r>
          </a:p>
          <a:p>
            <a:pPr marL="342900" indent="-342900">
              <a:spcBef>
                <a:spcPts val="1000"/>
              </a:spcBef>
              <a:buClr>
                <a:schemeClr val="accent1"/>
              </a:buClr>
              <a:buFont typeface="Wingdings 3" charset="2"/>
              <a:buChar char=""/>
            </a:pPr>
            <a:r>
              <a:rPr lang="en-US" sz="2000" dirty="0">
                <a:solidFill>
                  <a:schemeClr val="tx1">
                    <a:lumMod val="75000"/>
                    <a:lumOff val="25000"/>
                  </a:schemeClr>
                </a:solidFill>
                <a:latin typeface="Arial" panose="020B0604020202020204" pitchFamily="34" charset="0"/>
                <a:ea typeface="+mn-ea"/>
                <a:cs typeface="Arial" panose="020B0604020202020204" pitchFamily="34" charset="0"/>
              </a:rPr>
              <a:t>Garden pesticides (for household/consumer use)</a:t>
            </a:r>
          </a:p>
        </p:txBody>
      </p:sp>
      <p:pic>
        <p:nvPicPr>
          <p:cNvPr id="6" name="Image 5">
            <a:extLst>
              <a:ext uri="{FF2B5EF4-FFF2-40B4-BE49-F238E27FC236}">
                <a16:creationId xmlns:a16="http://schemas.microsoft.com/office/drawing/2014/main" id="{84B62199-FAD5-7FF7-1910-F430BF3CD039}"/>
              </a:ext>
            </a:extLst>
          </p:cNvPr>
          <p:cNvPicPr>
            <a:picLocks noChangeAspect="1"/>
          </p:cNvPicPr>
          <p:nvPr/>
        </p:nvPicPr>
        <p:blipFill>
          <a:blip r:embed="rId3"/>
          <a:stretch>
            <a:fillRect/>
          </a:stretch>
        </p:blipFill>
        <p:spPr>
          <a:xfrm rot="723632">
            <a:off x="7819201" y="3373788"/>
            <a:ext cx="3620303" cy="2405898"/>
          </a:xfrm>
          <a:prstGeom prst="rect">
            <a:avLst/>
          </a:prstGeom>
        </p:spPr>
      </p:pic>
      <p:pic>
        <p:nvPicPr>
          <p:cNvPr id="9" name="Picture 33">
            <a:extLst>
              <a:ext uri="{FF2B5EF4-FFF2-40B4-BE49-F238E27FC236}">
                <a16:creationId xmlns:a16="http://schemas.microsoft.com/office/drawing/2014/main" id="{0B687444-F7FA-8590-CFDA-4C73473674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433144">
            <a:off x="799594" y="3702564"/>
            <a:ext cx="3144244" cy="2091580"/>
          </a:xfrm>
          <a:prstGeom prst="rect">
            <a:avLst/>
          </a:prstGeom>
          <a:ln>
            <a:noFill/>
          </a:ln>
          <a:effectLst/>
        </p:spPr>
      </p:pic>
      <p:pic>
        <p:nvPicPr>
          <p:cNvPr id="5" name="Image 4">
            <a:extLst>
              <a:ext uri="{FF2B5EF4-FFF2-40B4-BE49-F238E27FC236}">
                <a16:creationId xmlns:a16="http://schemas.microsoft.com/office/drawing/2014/main" id="{4D46CE7C-646A-0457-767E-2440AD55E7A1}"/>
              </a:ext>
            </a:extLst>
          </p:cNvPr>
          <p:cNvPicPr>
            <a:picLocks noChangeAspect="1"/>
          </p:cNvPicPr>
          <p:nvPr/>
        </p:nvPicPr>
        <p:blipFill>
          <a:blip r:embed="rId5"/>
          <a:stretch>
            <a:fillRect/>
          </a:stretch>
        </p:blipFill>
        <p:spPr>
          <a:xfrm>
            <a:off x="3935760" y="3993743"/>
            <a:ext cx="3879740" cy="2567660"/>
          </a:xfrm>
          <a:prstGeom prst="rect">
            <a:avLst/>
          </a:prstGeom>
        </p:spPr>
      </p:pic>
      <p:pic>
        <p:nvPicPr>
          <p:cNvPr id="2" name="Image 4">
            <a:extLst>
              <a:ext uri="{FF2B5EF4-FFF2-40B4-BE49-F238E27FC236}">
                <a16:creationId xmlns:a16="http://schemas.microsoft.com/office/drawing/2014/main" id="{AA5CF598-3C0B-8E89-97E1-AFB2D1123B52}"/>
              </a:ext>
            </a:extLst>
          </p:cNvPr>
          <p:cNvPicPr>
            <a:picLocks noChangeAspect="1"/>
          </p:cNvPicPr>
          <p:nvPr/>
        </p:nvPicPr>
        <p:blipFill>
          <a:blip r:embed="rId6"/>
          <a:stretch>
            <a:fillRect/>
          </a:stretch>
        </p:blipFill>
        <p:spPr>
          <a:xfrm>
            <a:off x="9801506" y="6115022"/>
            <a:ext cx="2304488" cy="640135"/>
          </a:xfrm>
          <a:prstGeom prst="rect">
            <a:avLst/>
          </a:prstGeom>
        </p:spPr>
      </p:pic>
      <p:pic>
        <p:nvPicPr>
          <p:cNvPr id="4" name="Imagen 16">
            <a:extLst>
              <a:ext uri="{FF2B5EF4-FFF2-40B4-BE49-F238E27FC236}">
                <a16:creationId xmlns:a16="http://schemas.microsoft.com/office/drawing/2014/main" id="{415DF70C-70A2-69AE-9EDC-B332E104B82C}"/>
              </a:ext>
            </a:extLst>
          </p:cNvPr>
          <p:cNvPicPr>
            <a:picLocks noChangeAspect="1"/>
          </p:cNvPicPr>
          <p:nvPr/>
        </p:nvPicPr>
        <p:blipFill rotWithShape="1">
          <a:blip r:embed="rId7">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Tree>
    <p:extLst>
      <p:ext uri="{BB962C8B-B14F-4D97-AF65-F5344CB8AC3E}">
        <p14:creationId xmlns:p14="http://schemas.microsoft.com/office/powerpoint/2010/main" val="3835520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A45C09F-7899-4ED9-D1DE-30B0607FF334}"/>
              </a:ext>
            </a:extLst>
          </p:cNvPr>
          <p:cNvSpPr>
            <a:spLocks noGrp="1"/>
          </p:cNvSpPr>
          <p:nvPr>
            <p:ph idx="1"/>
          </p:nvPr>
        </p:nvSpPr>
        <p:spPr>
          <a:xfrm>
            <a:off x="1919536" y="2276872"/>
            <a:ext cx="10081120" cy="4464496"/>
          </a:xfrm>
        </p:spPr>
        <p:txBody>
          <a:bodyPr>
            <a:normAutofit/>
          </a:bodyPr>
          <a:lstStyle/>
          <a:p>
            <a:pPr marL="0" indent="0">
              <a:buNone/>
            </a:pPr>
            <a:r>
              <a:rPr lang="en-US" dirty="0">
                <a:latin typeface="Arial" panose="020B0604020202020204" pitchFamily="34" charset="0"/>
                <a:cs typeface="Arial" panose="020B0604020202020204" pitchFamily="34" charset="0"/>
              </a:rPr>
              <a:t>The introduction and application of the GHS is a key step in identifying the intrinsic properties of pesticides (hazard) and what risks (hazard x exposure) they may pose.</a:t>
            </a:r>
          </a:p>
          <a:p>
            <a:r>
              <a:rPr lang="en-US" dirty="0">
                <a:latin typeface="Arial" panose="020B0604020202020204" pitchFamily="34" charset="0"/>
                <a:cs typeface="Arial" panose="020B0604020202020204" pitchFamily="34" charset="0"/>
              </a:rPr>
              <a:t>Contributes to pesticide risk management (by supporting authorization of some activities/uses and restrictions of others)</a:t>
            </a:r>
          </a:p>
          <a:p>
            <a:r>
              <a:rPr lang="en-US" dirty="0">
                <a:latin typeface="Arial" panose="020B0604020202020204" pitchFamily="34" charset="0"/>
                <a:cs typeface="Arial" panose="020B0604020202020204" pitchFamily="34" charset="0"/>
              </a:rPr>
              <a:t>Guides pesticide labelling requirements</a:t>
            </a:r>
          </a:p>
          <a:p>
            <a:r>
              <a:rPr lang="en-US" dirty="0">
                <a:latin typeface="Arial" panose="020B0604020202020204" pitchFamily="34" charset="0"/>
                <a:cs typeface="Arial" panose="020B0604020202020204" pitchFamily="34" charset="0"/>
              </a:rPr>
              <a:t>Strengthens communication about hazards and risks</a:t>
            </a:r>
          </a:p>
          <a:p>
            <a:pPr marL="0" indent="0">
              <a:buNone/>
            </a:pPr>
            <a:endParaRPr lang="en-US" dirty="0">
              <a:latin typeface="Arial" panose="020B0604020202020204" pitchFamily="34" charset="0"/>
              <a:cs typeface="Arial" panose="020B0604020202020204" pitchFamily="34" charset="0"/>
            </a:endParaRPr>
          </a:p>
          <a:p>
            <a:pPr marL="0" indent="0">
              <a:lnSpc>
                <a:spcPct val="150000"/>
              </a:lnSpc>
              <a:buNone/>
            </a:pPr>
            <a:r>
              <a:rPr lang="sv-SE" sz="2000" b="1" dirty="0">
                <a:latin typeface="Arial" panose="020B0604020202020204" pitchFamily="34" charset="0"/>
                <a:cs typeface="Arial" panose="020B0604020202020204" pitchFamily="34" charset="0"/>
              </a:rPr>
              <a:t>GHS, along with other instruments (e.g. International Code of Conduct on Pesticide Management), provides a system that can be the basis for national legislation and sound management of pesticides</a:t>
            </a:r>
            <a:endParaRPr lang="en-US" sz="2000" b="1" dirty="0">
              <a:latin typeface="Arial" panose="020B0604020202020204" pitchFamily="34" charset="0"/>
              <a:cs typeface="Arial" panose="020B0604020202020204" pitchFamily="34" charset="0"/>
            </a:endParaRPr>
          </a:p>
        </p:txBody>
      </p:sp>
      <p:pic>
        <p:nvPicPr>
          <p:cNvPr id="4" name="Image 4">
            <a:extLst>
              <a:ext uri="{FF2B5EF4-FFF2-40B4-BE49-F238E27FC236}">
                <a16:creationId xmlns:a16="http://schemas.microsoft.com/office/drawing/2014/main" id="{DB4015FF-7EE8-BAE0-2A38-26A1985E8360}"/>
              </a:ext>
            </a:extLst>
          </p:cNvPr>
          <p:cNvPicPr>
            <a:picLocks noChangeAspect="1"/>
          </p:cNvPicPr>
          <p:nvPr/>
        </p:nvPicPr>
        <p:blipFill>
          <a:blip r:embed="rId3"/>
          <a:stretch>
            <a:fillRect/>
          </a:stretch>
        </p:blipFill>
        <p:spPr>
          <a:xfrm>
            <a:off x="9801506" y="6115022"/>
            <a:ext cx="2304488" cy="640135"/>
          </a:xfrm>
          <a:prstGeom prst="rect">
            <a:avLst/>
          </a:prstGeom>
        </p:spPr>
      </p:pic>
      <p:pic>
        <p:nvPicPr>
          <p:cNvPr id="5" name="Imagen 16">
            <a:extLst>
              <a:ext uri="{FF2B5EF4-FFF2-40B4-BE49-F238E27FC236}">
                <a16:creationId xmlns:a16="http://schemas.microsoft.com/office/drawing/2014/main" id="{FEA4E6C0-9E18-A30D-C0E3-AE378E0EF748}"/>
              </a:ext>
            </a:extLst>
          </p:cNvPr>
          <p:cNvPicPr>
            <a:picLocks noChangeAspect="1"/>
          </p:cNvPicPr>
          <p:nvPr/>
        </p:nvPicPr>
        <p:blipFill rotWithShape="1">
          <a:blip r:embed="rId4">
            <a:alphaModFix amt="20000"/>
            <a:extLst>
              <a:ext uri="{28A0092B-C50C-407E-A947-70E740481C1C}">
                <a14:useLocalDpi xmlns:a14="http://schemas.microsoft.com/office/drawing/2010/main" val="0"/>
              </a:ext>
            </a:extLst>
          </a:blip>
          <a:srcRect l="20936" t="6462" r="74343" b="6444"/>
          <a:stretch/>
        </p:blipFill>
        <p:spPr>
          <a:xfrm>
            <a:off x="-9557" y="-1074"/>
            <a:ext cx="644112" cy="6856600"/>
          </a:xfrm>
          <a:prstGeom prst="rect">
            <a:avLst/>
          </a:prstGeom>
        </p:spPr>
      </p:pic>
      <p:sp>
        <p:nvSpPr>
          <p:cNvPr id="9" name="Rectangle 8">
            <a:extLst>
              <a:ext uri="{FF2B5EF4-FFF2-40B4-BE49-F238E27FC236}">
                <a16:creationId xmlns:a16="http://schemas.microsoft.com/office/drawing/2014/main" id="{3D3A7A63-3516-19BF-1721-631CDA783E97}"/>
              </a:ext>
            </a:extLst>
          </p:cNvPr>
          <p:cNvSpPr/>
          <p:nvPr/>
        </p:nvSpPr>
        <p:spPr>
          <a:xfrm>
            <a:off x="1290649" y="578160"/>
            <a:ext cx="8438904" cy="1235157"/>
          </a:xfrm>
          <a:prstGeom prst="rect">
            <a:avLst/>
          </a:prstGeom>
          <a:solidFill>
            <a:srgbClr val="4D4D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H"/>
          </a:p>
        </p:txBody>
      </p:sp>
      <p:sp>
        <p:nvSpPr>
          <p:cNvPr id="11" name="Rectangle 21">
            <a:extLst>
              <a:ext uri="{FF2B5EF4-FFF2-40B4-BE49-F238E27FC236}">
                <a16:creationId xmlns:a16="http://schemas.microsoft.com/office/drawing/2014/main" id="{388F2CCE-3067-682D-98A8-729F63006B3A}"/>
              </a:ext>
            </a:extLst>
          </p:cNvPr>
          <p:cNvSpPr txBox="1">
            <a:spLocks noChangeArrowheads="1"/>
          </p:cNvSpPr>
          <p:nvPr/>
        </p:nvSpPr>
        <p:spPr>
          <a:xfrm>
            <a:off x="1781969" y="578160"/>
            <a:ext cx="8329479" cy="147955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sv-SE" b="1" dirty="0">
                <a:solidFill>
                  <a:schemeClr val="bg1"/>
                </a:solidFill>
                <a:latin typeface="Arial"/>
                <a:cs typeface="Arial"/>
              </a:rPr>
              <a:t>GHS is a fundamental </a:t>
            </a:r>
            <a:r>
              <a:rPr lang="sv-SE" b="1" dirty="0" err="1">
                <a:solidFill>
                  <a:schemeClr val="bg1"/>
                </a:solidFill>
                <a:latin typeface="Arial"/>
                <a:cs typeface="Arial"/>
              </a:rPr>
              <a:t>component</a:t>
            </a:r>
            <a:r>
              <a:rPr lang="sv-SE" b="1" dirty="0">
                <a:solidFill>
                  <a:schemeClr val="bg1"/>
                </a:solidFill>
                <a:latin typeface="Arial"/>
                <a:cs typeface="Arial"/>
              </a:rPr>
              <a:t> </a:t>
            </a:r>
            <a:r>
              <a:rPr lang="sv-SE" b="1" dirty="0" err="1">
                <a:solidFill>
                  <a:schemeClr val="bg1"/>
                </a:solidFill>
                <a:latin typeface="Arial"/>
                <a:cs typeface="Arial"/>
              </a:rPr>
              <a:t>of</a:t>
            </a:r>
            <a:r>
              <a:rPr lang="sv-SE" b="1" dirty="0">
                <a:solidFill>
                  <a:schemeClr val="bg1"/>
                </a:solidFill>
                <a:latin typeface="Arial"/>
                <a:cs typeface="Arial"/>
              </a:rPr>
              <a:t> sound management </a:t>
            </a:r>
            <a:r>
              <a:rPr lang="sv-SE" b="1" dirty="0" err="1">
                <a:solidFill>
                  <a:schemeClr val="bg1"/>
                </a:solidFill>
                <a:latin typeface="Arial"/>
                <a:cs typeface="Arial"/>
              </a:rPr>
              <a:t>of</a:t>
            </a:r>
            <a:r>
              <a:rPr lang="sv-SE" b="1" dirty="0">
                <a:solidFill>
                  <a:schemeClr val="bg1"/>
                </a:solidFill>
                <a:latin typeface="Arial"/>
                <a:cs typeface="Arial"/>
              </a:rPr>
              <a:t> </a:t>
            </a:r>
            <a:r>
              <a:rPr lang="sv-SE" b="1" dirty="0" err="1">
                <a:solidFill>
                  <a:schemeClr val="bg1"/>
                </a:solidFill>
                <a:latin typeface="Arial"/>
                <a:cs typeface="Arial"/>
              </a:rPr>
              <a:t>pesticides</a:t>
            </a:r>
          </a:p>
          <a:p>
            <a:endParaRPr lang="sv-SE"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6898321"/>
      </p:ext>
    </p:extLst>
  </p:cSld>
  <p:clrMapOvr>
    <a:masterClrMapping/>
  </p:clrMapOvr>
</p:sld>
</file>

<file path=ppt/theme/theme1.xml><?xml version="1.0" encoding="utf-8"?>
<a:theme xmlns:a="http://schemas.openxmlformats.org/drawingml/2006/main" name="Brin">
  <a:themeElements>
    <a:clrScheme name="Brin">
      <a:dk1>
        <a:sysClr val="windowText" lastClr="000000"/>
      </a:dk1>
      <a:lt1>
        <a:sysClr val="window" lastClr="FFFFFF"/>
      </a:lt1>
      <a:dk2>
        <a:srgbClr val="647252"/>
      </a:dk2>
      <a:lt2>
        <a:srgbClr val="EAE8CF"/>
      </a:lt2>
      <a:accent1>
        <a:srgbClr val="E78712"/>
      </a:accent1>
      <a:accent2>
        <a:srgbClr val="B73C26"/>
      </a:accent2>
      <a:accent3>
        <a:srgbClr val="865331"/>
      </a:accent3>
      <a:accent4>
        <a:srgbClr val="B38648"/>
      </a:accent4>
      <a:accent5>
        <a:srgbClr val="BBB473"/>
      </a:accent5>
      <a:accent6>
        <a:srgbClr val="849276"/>
      </a:accent6>
      <a:hlink>
        <a:srgbClr val="FDAB2A"/>
      </a:hlink>
      <a:folHlink>
        <a:srgbClr val="CCB182"/>
      </a:folHlink>
    </a:clrScheme>
    <a:fontScheme name="Bri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ri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54F6613E-5ED7-40ED-90A8-F639BE712C0E}"/>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1bf639d-eccf-4bcb-952a-0b33f900c279">
      <Terms xmlns="http://schemas.microsoft.com/office/infopath/2007/PartnerControls"/>
    </lcf76f155ced4ddcb4097134ff3c332f>
    <_ip_UnifiedCompliancePolicyProperties xmlns="http://schemas.microsoft.com/sharepoint/v3" xsi:nil="true"/>
    <TaxCatchAll xmlns="ae16b361-96e9-436e-9052-5a88088eb4e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760C22D0EB6554E8E64EA9CBE9F8990" ma:contentTypeVersion="31" ma:contentTypeDescription="Create a new document." ma:contentTypeScope="" ma:versionID="7926a0838dad7a7fb7872532cdb95b2b">
  <xsd:schema xmlns:xsd="http://www.w3.org/2001/XMLSchema" xmlns:xs="http://www.w3.org/2001/XMLSchema" xmlns:p="http://schemas.microsoft.com/office/2006/metadata/properties" xmlns:ns1="http://schemas.microsoft.com/sharepoint/v3" xmlns:ns2="28bf6691-1073-4ed5-9186-532cfdfa95f2" xmlns:ns3="51bf639d-eccf-4bcb-952a-0b33f900c279" xmlns:ns4="ae16b361-96e9-436e-9052-5a88088eb4ea" targetNamespace="http://schemas.microsoft.com/office/2006/metadata/properties" ma:root="true" ma:fieldsID="70065e57e9cf113229013219df43ceb0" ns1:_="" ns2:_="" ns3:_="" ns4:_="">
    <xsd:import namespace="http://schemas.microsoft.com/sharepoint/v3"/>
    <xsd:import namespace="28bf6691-1073-4ed5-9186-532cfdfa95f2"/>
    <xsd:import namespace="51bf639d-eccf-4bcb-952a-0b33f900c279"/>
    <xsd:import namespace="ae16b361-96e9-436e-9052-5a88088eb4ea"/>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1:_ip_UnifiedCompliancePolicyProperties" minOccurs="0"/>
                <xsd:element ref="ns1:_ip_UnifiedCompliancePolicyUIAction"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bf6691-1073-4ed5-9186-532cfdfa95f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1bf639d-eccf-4bcb-952a-0b33f900c27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Location" ma:index="16"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6d74822d-6599-4104-89ef-3240d369f3d6" ma:termSetId="09814cd3-568e-fe90-9814-8d621ff8fb84" ma:anchorId="fba54fb3-c3e1-fe81-a776-ca4b69148c4d" ma:open="true" ma:isKeyword="false">
      <xsd:complexType>
        <xsd:sequence>
          <xsd:element ref="pc:Terms" minOccurs="0" maxOccurs="1"/>
        </xsd:sequence>
      </xsd:complex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ObjectDetectorVersions" ma:index="29"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16b361-96e9-436e-9052-5a88088eb4ea" elementFormDefault="qualified">
    <xsd:import namespace="http://schemas.microsoft.com/office/2006/documentManagement/types"/>
    <xsd:import namespace="http://schemas.microsoft.com/office/infopath/2007/PartnerControls"/>
    <xsd:element name="TaxCatchAll" ma:index="27" nillable="true" ma:displayName="Taxonomy Catch All Column" ma:hidden="true" ma:list="{aa57cf9a-3a97-42f1-8ac1-f71348213596}" ma:internalName="TaxCatchAll" ma:showField="CatchAllData" ma:web="ae16b361-96e9-436e-9052-5a88088eb4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3CA5AF-A464-4236-9D9E-8706DE18E51C}">
  <ds:schemaRefs>
    <ds:schemaRef ds:uri="http://schemas.microsoft.com/office/2006/metadata/properties"/>
    <ds:schemaRef ds:uri="http://schemas.microsoft.com/office/infopath/2007/PartnerControls"/>
    <ds:schemaRef ds:uri="http://schemas.microsoft.com/sharepoint/v3"/>
    <ds:schemaRef ds:uri="51bf639d-eccf-4bcb-952a-0b33f900c279"/>
    <ds:schemaRef ds:uri="ae16b361-96e9-436e-9052-5a88088eb4ea"/>
  </ds:schemaRefs>
</ds:datastoreItem>
</file>

<file path=customXml/itemProps2.xml><?xml version="1.0" encoding="utf-8"?>
<ds:datastoreItem xmlns:ds="http://schemas.openxmlformats.org/officeDocument/2006/customXml" ds:itemID="{D169B8FF-8180-4EFA-8845-E0FDB1AC0315}">
  <ds:schemaRefs>
    <ds:schemaRef ds:uri="http://schemas.microsoft.com/sharepoint/v3/contenttype/forms"/>
  </ds:schemaRefs>
</ds:datastoreItem>
</file>

<file path=customXml/itemProps3.xml><?xml version="1.0" encoding="utf-8"?>
<ds:datastoreItem xmlns:ds="http://schemas.openxmlformats.org/officeDocument/2006/customXml" ds:itemID="{E3B3389C-7283-4C4D-A911-652FF91D0FA1}"/>
</file>

<file path=docProps/app.xml><?xml version="1.0" encoding="utf-8"?>
<Properties xmlns="http://schemas.openxmlformats.org/officeDocument/2006/extended-properties" xmlns:vt="http://schemas.openxmlformats.org/officeDocument/2006/docPropsVTypes">
  <Template/>
  <TotalTime>8941</TotalTime>
  <Words>7797</Words>
  <Application>Microsoft Office PowerPoint</Application>
  <PresentationFormat>Widescreen</PresentationFormat>
  <Paragraphs>652</Paragraphs>
  <Slides>65</Slides>
  <Notes>48</Notes>
  <HiddenSlides>2</HiddenSlides>
  <MMClips>0</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Brin</vt:lpstr>
      <vt:lpstr>Custom Design</vt:lpstr>
      <vt:lpstr>GHS and Agriculture  Part 1 – Importance and implementation of the GHS in the agricultural sector</vt:lpstr>
      <vt:lpstr>GHS and agriculture Part 1 – Importance and implementation of the GHS in the agricultural sector</vt:lpstr>
      <vt:lpstr>PowerPoint Presentation</vt:lpstr>
      <vt:lpstr>A1.  What is the GHS</vt:lpstr>
      <vt:lpstr>The United Nations’ Globally Harmonized System of Classification and Labelling (GHS) is a globally agreed method of:</vt:lpstr>
      <vt:lpstr>PowerPoint Presentation</vt:lpstr>
      <vt:lpstr>PowerPoint Presentation</vt:lpstr>
      <vt:lpstr>PowerPoint Presentation</vt:lpstr>
      <vt:lpstr>PowerPoint Presentation</vt:lpstr>
      <vt:lpstr>GHS applies and relates to all aspects of the pesticide life-cycle</vt:lpstr>
      <vt:lpstr>GHS provides a harmonized system for pesticide hazard communication</vt:lpstr>
      <vt:lpstr>GHS provides a harmonized system for pesticide hazard communication</vt:lpstr>
      <vt:lpstr>PowerPoint Presentation</vt:lpstr>
      <vt:lpstr>In a few words </vt:lpstr>
      <vt:lpstr>B. Why GHS is important for agriculture</vt:lpstr>
      <vt:lpstr>Why GHS is important for agriculture</vt:lpstr>
      <vt:lpstr>Why GHS is important for agriculture</vt:lpstr>
      <vt:lpstr>B1. GHS is the international system recognized by UN organizations working in agriculture </vt:lpstr>
      <vt:lpstr>GHS is the international system recognized by UN organizations working in agriculture</vt:lpstr>
      <vt:lpstr>FAO and the GHS</vt:lpstr>
      <vt:lpstr>FAO and the GHS</vt:lpstr>
      <vt:lpstr>FAO and the GHS</vt:lpstr>
      <vt:lpstr>WHO and the GHS</vt:lpstr>
      <vt:lpstr>WHO/ILO and the GHS</vt:lpstr>
      <vt:lpstr>ILO and the GHS</vt:lpstr>
      <vt:lpstr>PowerPoint Presentation</vt:lpstr>
      <vt:lpstr>Rotterdam Convention and the GHS</vt:lpstr>
      <vt:lpstr>Stockholm Convention and the GHS</vt:lpstr>
      <vt:lpstr>Basel Convention and the GHS</vt:lpstr>
      <vt:lpstr>PowerPoint Presentation</vt:lpstr>
      <vt:lpstr>PowerPoint Presentation</vt:lpstr>
      <vt:lpstr>Target audiences of the GHS in agriculture</vt:lpstr>
      <vt:lpstr>GHS in Agriculture  Roles and Benefits to Governments</vt:lpstr>
      <vt:lpstr>PowerPoint Presentation</vt:lpstr>
      <vt:lpstr>PowerPoint Presentation</vt:lpstr>
      <vt:lpstr>PowerPoint Presentation</vt:lpstr>
      <vt:lpstr>What are HHPs?</vt:lpstr>
      <vt:lpstr>What are the 8 HHP criteria?</vt:lpstr>
      <vt:lpstr>PowerPoint Presentation</vt:lpstr>
      <vt:lpstr>PowerPoint Presentation</vt:lpstr>
      <vt:lpstr>C. GHS implementation in agriculture</vt:lpstr>
      <vt:lpstr>PowerPoint Presentation</vt:lpstr>
      <vt:lpstr>Level of GHS implementation (for one or all sectors)</vt:lpstr>
      <vt:lpstr>Level of GHS implementation</vt:lpstr>
      <vt:lpstr>Level of GHS implementation In the agricultural sector</vt:lpstr>
      <vt:lpstr>PowerPoint Presentation</vt:lpstr>
      <vt:lpstr>National approaches – pesticide law</vt:lpstr>
      <vt:lpstr>National approaches – pesticide law</vt:lpstr>
      <vt:lpstr>National approaches – decision-making</vt:lpstr>
      <vt:lpstr>Regional approaches</vt:lpstr>
      <vt:lpstr>Options for GHS implementation</vt:lpstr>
      <vt:lpstr>PowerPoint Presentation</vt:lpstr>
      <vt:lpstr>Adopting and transposing GHS into national legislation</vt:lpstr>
      <vt:lpstr>Considerations when adopting and transposing GHS into national legislation</vt:lpstr>
      <vt:lpstr>Considerations when adopting and transposing GHS into national legislation</vt:lpstr>
      <vt:lpstr>PowerPoint Presentation</vt:lpstr>
      <vt:lpstr>PowerPoint Presentation</vt:lpstr>
      <vt:lpstr>PowerPoint Presentation</vt:lpstr>
      <vt:lpstr>PowerPoint Presentation</vt:lpstr>
      <vt:lpstr>PowerPoint Presentation</vt:lpstr>
      <vt:lpstr>D. Conclusions</vt:lpstr>
      <vt:lpstr>PowerPoint Presentation</vt:lpstr>
      <vt:lpstr>E. References and tools</vt:lpstr>
      <vt:lpstr>References and tools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GHS and Agriculture</dc:title>
  <dc:creator>Beatrice</dc:creator>
  <cp:lastModifiedBy>Giang Huong PHAM</cp:lastModifiedBy>
  <cp:revision>453</cp:revision>
  <dcterms:created xsi:type="dcterms:W3CDTF">2023-12-13T10:08:49Z</dcterms:created>
  <dcterms:modified xsi:type="dcterms:W3CDTF">2024-08-28T15:05:35Z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0x010100E760C22D0EB6554E8E64EA9CBE9F8990</vt:lpwstr>
  </property>
  <property fmtid="{D5CDD505-2E9C-101B-9397-08002B2CF9AE}" pid="3" name="MediaServiceImageTags">
    <vt:lpwstr/>
  </property>
</Properties>
</file>